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8572500" cy="12123738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8" userDrawn="1">
          <p15:clr>
            <a:srgbClr val="A4A3A4"/>
          </p15:clr>
        </p15:guide>
        <p15:guide id="2" pos="27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1896" y="-2154"/>
      </p:cViewPr>
      <p:guideLst>
        <p:guide orient="horz" pos="3818"/>
        <p:guide pos="27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44165" y="1580402"/>
            <a:ext cx="1502620" cy="96629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3BB9A6E-70E9-4B04-959A-64B5F85A1710}"/>
              </a:ext>
            </a:extLst>
          </p:cNvPr>
          <p:cNvSpPr>
            <a:spLocks noGrp="1"/>
          </p:cNvSpPr>
          <p:nvPr/>
        </p:nvSpPr>
        <p:spPr>
          <a:xfrm>
            <a:off x="3352800" y="1683933"/>
            <a:ext cx="4381500" cy="82825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232" b="1">
                <a:solidFill>
                  <a:srgbClr val="061B3A"/>
                </a:solidFill>
              </a:defRPr>
            </a:pPr>
            <a:r>
              <a:rPr sz="2232" b="1">
                <a:solidFill>
                  <a:srgbClr val="061B3A"/>
                </a:solidFill>
              </a:rPr>
              <a:t>Pacific People Partners</a:t>
            </a:r>
          </a:p>
          <a:p>
            <a:pPr algn="l">
              <a:defRPr sz="2232" b="1">
                <a:solidFill>
                  <a:srgbClr val="061B3A"/>
                </a:solidFill>
              </a:defRPr>
            </a:pPr>
            <a:r>
              <a:rPr sz="2232" b="1">
                <a:solidFill>
                  <a:srgbClr val="061B3A"/>
                </a:solidFill>
              </a:rPr>
              <a:t>(Thailand) Co., Ltd.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969F76-4F7F-4379-A9E9-AAEE180611DF}"/>
              </a:ext>
            </a:extLst>
          </p:cNvPr>
          <p:cNvSpPr>
            <a:spLocks noGrp="1"/>
          </p:cNvSpPr>
          <p:nvPr/>
        </p:nvSpPr>
        <p:spPr>
          <a:xfrm>
            <a:off x="742950" y="3374945"/>
            <a:ext cx="6858000" cy="227769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3960" b="1">
                <a:solidFill>
                  <a:srgbClr val="061B3A"/>
                </a:solidFill>
              </a:defRPr>
            </a:pPr>
            <a:r>
              <a:rPr sz="3960" b="1">
                <a:solidFill>
                  <a:srgbClr val="061B3A"/>
                </a:solidFill>
              </a:rPr>
              <a:t>People First.</a:t>
            </a:r>
          </a:p>
          <a:p>
            <a:pPr algn="l">
              <a:defRPr sz="3960" b="1">
                <a:solidFill>
                  <a:srgbClr val="061B3A"/>
                </a:solidFill>
              </a:defRPr>
            </a:pPr>
            <a:r>
              <a:rPr sz="3960" b="1">
                <a:solidFill>
                  <a:srgbClr val="061B3A"/>
                </a:solidFill>
              </a:rPr>
              <a:t>Purpose Driven.</a:t>
            </a:r>
          </a:p>
          <a:p>
            <a:pPr algn="l">
              <a:defRPr sz="3960" b="1">
                <a:solidFill>
                  <a:srgbClr val="061B3A"/>
                </a:solidFill>
              </a:defRPr>
            </a:pPr>
            <a:r>
              <a:rPr sz="3960" b="1">
                <a:solidFill>
                  <a:srgbClr val="061B3A"/>
                </a:solidFill>
              </a:rPr>
              <a:t>Parity Always.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2AC661-3C9D-40CB-816F-C85B4511697F}"/>
              </a:ext>
            </a:extLst>
          </p:cNvPr>
          <p:cNvSpPr>
            <a:spLocks noGrp="1"/>
          </p:cNvSpPr>
          <p:nvPr/>
        </p:nvSpPr>
        <p:spPr>
          <a:xfrm>
            <a:off x="762000" y="5911464"/>
            <a:ext cx="2000250" cy="51766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075FE7-71FC-4FE9-9763-EDEFB4BBCBF4}"/>
              </a:ext>
            </a:extLst>
          </p:cNvPr>
          <p:cNvSpPr>
            <a:spLocks noGrp="1"/>
          </p:cNvSpPr>
          <p:nvPr/>
        </p:nvSpPr>
        <p:spPr>
          <a:xfrm>
            <a:off x="762000" y="6213430"/>
            <a:ext cx="6572250" cy="56942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584" b="1">
                <a:solidFill>
                  <a:srgbClr val="005BBB"/>
                </a:solidFill>
              </a:defRPr>
            </a:pPr>
            <a:r>
              <a:rPr sz="1584" b="1">
                <a:solidFill>
                  <a:srgbClr val="005BBB"/>
                </a:solidFill>
              </a:rPr>
              <a:t>AI-Powered HR Management Transformation</a:t>
            </a:r>
          </a:p>
          <a:p>
            <a:pPr algn="l">
              <a:defRPr sz="1584" b="1">
                <a:solidFill>
                  <a:srgbClr val="005BBB"/>
                </a:solidFill>
              </a:defRPr>
            </a:pPr>
            <a:r>
              <a:rPr sz="1584" b="1">
                <a:solidFill>
                  <a:srgbClr val="005BBB"/>
                </a:solidFill>
              </a:rPr>
              <a:t>AI赋能HR管理变革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B6D3AA-0DF9-47A7-AB35-CB4B0D328A71}"/>
              </a:ext>
            </a:extLst>
          </p:cNvPr>
          <p:cNvSpPr>
            <a:spLocks noGrp="1"/>
          </p:cNvSpPr>
          <p:nvPr/>
        </p:nvSpPr>
        <p:spPr>
          <a:xfrm>
            <a:off x="762000" y="6860501"/>
            <a:ext cx="6762750" cy="82825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24" b="0">
                <a:solidFill>
                  <a:srgbClr val="34445C"/>
                </a:solidFill>
              </a:defRPr>
            </a:pPr>
            <a:r>
              <a:rPr sz="1224" b="0">
                <a:solidFill>
                  <a:srgbClr val="34445C"/>
                </a:solidFill>
              </a:rPr>
              <a:t>U.S.-style HR, workforce and technology-enabled labor solutions for companies operating in Thailand.</a:t>
            </a:r>
          </a:p>
          <a:p>
            <a:pPr algn="l">
              <a:defRPr sz="1224" b="0">
                <a:solidFill>
                  <a:srgbClr val="34445C"/>
                </a:solidFill>
              </a:defRPr>
            </a:pPr>
            <a:r>
              <a:rPr sz="1224" b="0">
                <a:solidFill>
                  <a:srgbClr val="34445C"/>
                </a:solidFill>
              </a:rPr>
              <a:t>面向泰国运营企业的美式HR、劳动力与技术赋能用工解决方案。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034150A-0549-4A84-A256-0D1483620C65}"/>
              </a:ext>
            </a:extLst>
          </p:cNvPr>
          <p:cNvSpPr>
            <a:spLocks noGrp="1"/>
          </p:cNvSpPr>
          <p:nvPr/>
        </p:nvSpPr>
        <p:spPr>
          <a:xfrm>
            <a:off x="742950" y="8120133"/>
            <a:ext cx="7086600" cy="1742778"/>
          </a:xfrm>
          <a:prstGeom prst="roundRect">
            <a:avLst>
              <a:gd name="adj" fmla="val 7921"/>
            </a:avLst>
          </a:prstGeom>
          <a:solidFill>
            <a:srgbClr val="F4F8FC"/>
          </a:solidFill>
          <a:ln w="9525">
            <a:solidFill>
              <a:srgbClr val="C7DAE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C077D6-4668-4B52-BF4C-EF913CA63EF6}"/>
              </a:ext>
            </a:extLst>
          </p:cNvPr>
          <p:cNvSpPr>
            <a:spLocks noGrp="1"/>
          </p:cNvSpPr>
          <p:nvPr/>
        </p:nvSpPr>
        <p:spPr>
          <a:xfrm>
            <a:off x="1123950" y="8422100"/>
            <a:ext cx="6324600" cy="73334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512" b="1">
                <a:solidFill>
                  <a:srgbClr val="061B3A"/>
                </a:solidFill>
              </a:defRPr>
            </a:pPr>
            <a:r>
              <a:rPr sz="1512" b="1">
                <a:solidFill>
                  <a:srgbClr val="061B3A"/>
                </a:solidFill>
              </a:rPr>
              <a:t>To make every person's value seen, respected, and amplified.</a:t>
            </a:r>
          </a:p>
          <a:p>
            <a:pPr algn="ctr">
              <a:defRPr sz="1512" b="1">
                <a:solidFill>
                  <a:srgbClr val="061B3A"/>
                </a:solidFill>
              </a:defRPr>
            </a:pPr>
            <a:r>
              <a:rPr sz="1512" b="1">
                <a:solidFill>
                  <a:srgbClr val="061B3A"/>
                </a:solidFill>
              </a:rPr>
              <a:t>让每个人的价值被看见、被尊重、被放大。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9E0EF4B-C45A-40AF-9C0C-2474A9D84966}"/>
              </a:ext>
            </a:extLst>
          </p:cNvPr>
          <p:cNvSpPr>
            <a:spLocks noGrp="1"/>
          </p:cNvSpPr>
          <p:nvPr/>
        </p:nvSpPr>
        <p:spPr>
          <a:xfrm>
            <a:off x="1123950" y="9293489"/>
            <a:ext cx="6324600" cy="37098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08" b="0">
                <a:solidFill>
                  <a:srgbClr val="6B7A90"/>
                </a:solidFill>
              </a:defRPr>
            </a:pPr>
            <a:r>
              <a:rPr sz="1008" b="0">
                <a:solidFill>
                  <a:srgbClr val="6B7A90"/>
                </a:solidFill>
              </a:rPr>
              <a:t>Company Profile | HR Services | AI + People Management System</a:t>
            </a:r>
          </a:p>
          <a:p>
            <a:pPr algn="ctr">
              <a:defRPr sz="1008" b="0">
                <a:solidFill>
                  <a:srgbClr val="6B7A90"/>
                </a:solidFill>
              </a:defRPr>
            </a:pPr>
            <a:r>
              <a:rPr sz="1008" b="0">
                <a:solidFill>
                  <a:srgbClr val="6B7A90"/>
                </a:solidFill>
              </a:rPr>
              <a:t>公司介绍 | HR服务 | AI+People管理系统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BB4748-DCD7-4B3A-925B-596122402416}"/>
              </a:ext>
            </a:extLst>
          </p:cNvPr>
          <p:cNvSpPr>
            <a:spLocks noGrp="1"/>
          </p:cNvSpPr>
          <p:nvPr/>
        </p:nvSpPr>
        <p:spPr>
          <a:xfrm>
            <a:off x="0" y="11157053"/>
            <a:ext cx="8572500" cy="86276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DFC17E-BE1A-4F03-8CB3-068A8C22E640}"/>
              </a:ext>
            </a:extLst>
          </p:cNvPr>
          <p:cNvSpPr>
            <a:spLocks noGrp="1"/>
          </p:cNvSpPr>
          <p:nvPr/>
        </p:nvSpPr>
        <p:spPr>
          <a:xfrm>
            <a:off x="0" y="11277840"/>
            <a:ext cx="8572500" cy="43138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3725AB9-707B-4B32-BD34-A3D0F631616A}"/>
              </a:ext>
            </a:extLst>
          </p:cNvPr>
          <p:cNvSpPr>
            <a:spLocks noGrp="1"/>
          </p:cNvSpPr>
          <p:nvPr/>
        </p:nvSpPr>
        <p:spPr>
          <a:xfrm>
            <a:off x="0" y="11364116"/>
            <a:ext cx="8572500" cy="69021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23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09718D51-CFE4-4BE4-96CB-0B13CED3628F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E69155-FFA8-4925-92B7-E2F05B8AD014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Recruitment combines local market access with cross-border discipline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招聘结合本地市场能力与跨境交付纪律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24888A-E70B-4376-B439-1B623EC0D944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F46FAA0-2A34-4634-8875-5F31E05C9613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DCF406-E5AC-454C-8F39-750AECB8BE4A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5E3DDF6-D24A-4C42-8C7E-190C21B5BECB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07E607D-66AD-458D-AEB8-7BE656495E48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D64BBE-9289-407D-AE6A-0CFA80436CC7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10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7AC4F16-3B0A-4AE6-9DF0-09CE1BB63DA6}"/>
              </a:ext>
            </a:extLst>
          </p:cNvPr>
          <p:cNvSpPr>
            <a:spLocks noGrp="1"/>
          </p:cNvSpPr>
          <p:nvPr/>
        </p:nvSpPr>
        <p:spPr>
          <a:xfrm>
            <a:off x="704850" y="3072979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DD03A49-BC85-4401-B337-C006B818E127}"/>
              </a:ext>
            </a:extLst>
          </p:cNvPr>
          <p:cNvSpPr>
            <a:spLocks noGrp="1"/>
          </p:cNvSpPr>
          <p:nvPr/>
        </p:nvSpPr>
        <p:spPr>
          <a:xfrm>
            <a:off x="933450" y="3012586"/>
            <a:ext cx="66294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24" b="0">
                <a:solidFill>
                  <a:srgbClr val="34445C"/>
                </a:solidFill>
              </a:defRPr>
            </a:pPr>
            <a:r>
              <a:rPr sz="1224" b="0">
                <a:solidFill>
                  <a:srgbClr val="34445C"/>
                </a:solidFill>
              </a:rPr>
              <a:t>Thai workforce recruitment / 泰籍员工招聘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F40D5C4-BB1F-4D84-B26C-A1D090726E93}"/>
              </a:ext>
            </a:extLst>
          </p:cNvPr>
          <p:cNvSpPr>
            <a:spLocks noGrp="1"/>
          </p:cNvSpPr>
          <p:nvPr/>
        </p:nvSpPr>
        <p:spPr>
          <a:xfrm>
            <a:off x="704850" y="3599263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EACB2-BD42-4C1F-BA53-E411A4615673}"/>
              </a:ext>
            </a:extLst>
          </p:cNvPr>
          <p:cNvSpPr>
            <a:spLocks noGrp="1"/>
          </p:cNvSpPr>
          <p:nvPr/>
        </p:nvSpPr>
        <p:spPr>
          <a:xfrm>
            <a:off x="933450" y="3538870"/>
            <a:ext cx="66294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24" b="0">
                <a:solidFill>
                  <a:srgbClr val="34445C"/>
                </a:solidFill>
              </a:defRPr>
            </a:pPr>
            <a:r>
              <a:rPr sz="1224" b="0">
                <a:solidFill>
                  <a:srgbClr val="34445C"/>
                </a:solidFill>
              </a:rPr>
              <a:t>Bilingual talent for Chinese, English and Thai environments / 中英泰工作环境双语人才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2A1FDAE-5483-4943-99A2-F55B7F340D4B}"/>
              </a:ext>
            </a:extLst>
          </p:cNvPr>
          <p:cNvSpPr>
            <a:spLocks noGrp="1"/>
          </p:cNvSpPr>
          <p:nvPr/>
        </p:nvSpPr>
        <p:spPr>
          <a:xfrm>
            <a:off x="704850" y="4125548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8469FB4-4AE4-4E18-A741-B475412789F8}"/>
              </a:ext>
            </a:extLst>
          </p:cNvPr>
          <p:cNvSpPr>
            <a:spLocks noGrp="1"/>
          </p:cNvSpPr>
          <p:nvPr/>
        </p:nvSpPr>
        <p:spPr>
          <a:xfrm>
            <a:off x="933450" y="4065154"/>
            <a:ext cx="66294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24" b="0">
                <a:solidFill>
                  <a:srgbClr val="34445C"/>
                </a:solidFill>
              </a:defRPr>
            </a:pPr>
            <a:r>
              <a:rPr sz="1224" b="0">
                <a:solidFill>
                  <a:srgbClr val="34445C"/>
                </a:solidFill>
              </a:rPr>
              <a:t>Executive search for management and technical roles / 管理与技术岗位猎头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FEA49DB-D14D-4FD0-BDDD-818824558927}"/>
              </a:ext>
            </a:extLst>
          </p:cNvPr>
          <p:cNvSpPr>
            <a:spLocks noGrp="1"/>
          </p:cNvSpPr>
          <p:nvPr/>
        </p:nvSpPr>
        <p:spPr>
          <a:xfrm>
            <a:off x="704850" y="4651832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ED4F71-2E0A-4452-90FE-CAC278ADB3A4}"/>
              </a:ext>
            </a:extLst>
          </p:cNvPr>
          <p:cNvSpPr>
            <a:spLocks noGrp="1"/>
          </p:cNvSpPr>
          <p:nvPr/>
        </p:nvSpPr>
        <p:spPr>
          <a:xfrm>
            <a:off x="933450" y="4582811"/>
            <a:ext cx="66294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24" b="0">
                <a:solidFill>
                  <a:srgbClr val="34445C"/>
                </a:solidFill>
              </a:defRPr>
            </a:pPr>
            <a:r>
              <a:rPr sz="1224" b="0">
                <a:solidFill>
                  <a:srgbClr val="34445C"/>
                </a:solidFill>
              </a:rPr>
              <a:t>Screening, interview, onboarding and replacement support / 筛选、面试、入职与替换支持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B4209A1-7D24-4CA8-8C3C-310B720C3E5F}"/>
              </a:ext>
            </a:extLst>
          </p:cNvPr>
          <p:cNvSpPr>
            <a:spLocks noGrp="1"/>
          </p:cNvSpPr>
          <p:nvPr/>
        </p:nvSpPr>
        <p:spPr>
          <a:xfrm>
            <a:off x="819150" y="5582154"/>
            <a:ext cx="6934200" cy="1863565"/>
          </a:xfrm>
          <a:prstGeom prst="roundRect">
            <a:avLst>
              <a:gd name="adj" fmla="val 7407"/>
            </a:avLst>
          </a:prstGeom>
          <a:solidFill>
            <a:srgbClr val="061B3A"/>
          </a:solidFill>
          <a:ln w="9525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AAA2A2C-39D1-41D1-A2A1-281ADB40407A}"/>
              </a:ext>
            </a:extLst>
          </p:cNvPr>
          <p:cNvSpPr>
            <a:spLocks noGrp="1"/>
          </p:cNvSpPr>
          <p:nvPr/>
        </p:nvSpPr>
        <p:spPr>
          <a:xfrm>
            <a:off x="1219200" y="6013535"/>
            <a:ext cx="6096000" cy="48314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944" b="1">
                <a:solidFill>
                  <a:srgbClr val="FFFFFF"/>
                </a:solidFill>
              </a:defRPr>
            </a:pPr>
            <a:r>
              <a:rPr sz="1944" b="1">
                <a:solidFill>
                  <a:srgbClr val="FFFFFF"/>
                </a:solidFill>
              </a:rPr>
              <a:t>The hiring promise / 招聘承诺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96533D8-8BD2-43AF-8418-49FA069F5FEB}"/>
              </a:ext>
            </a:extLst>
          </p:cNvPr>
          <p:cNvSpPr>
            <a:spLocks noGrp="1"/>
          </p:cNvSpPr>
          <p:nvPr/>
        </p:nvSpPr>
        <p:spPr>
          <a:xfrm>
            <a:off x="1219200" y="6591585"/>
            <a:ext cx="6096000" cy="66432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152" b="0">
                <a:solidFill>
                  <a:srgbClr val="DDEBFF"/>
                </a:solidFill>
              </a:defRPr>
            </a:pPr>
            <a:r>
              <a:rPr sz="1152" b="0">
                <a:solidFill>
                  <a:srgbClr val="DDEBFF"/>
                </a:solidFill>
              </a:rPr>
              <a:t>Every search should protect both the client's operating needs and the candidate's dignity.</a:t>
            </a:r>
          </a:p>
          <a:p>
            <a:pPr algn="ctr">
              <a:defRPr sz="1152" b="0">
                <a:solidFill>
                  <a:srgbClr val="DDEBFF"/>
                </a:solidFill>
              </a:defRPr>
            </a:pPr>
            <a:r>
              <a:rPr sz="1152" b="0">
                <a:solidFill>
                  <a:srgbClr val="DDEBFF"/>
                </a:solidFill>
              </a:rPr>
              <a:t>每一次招聘都应同时保护客户的运营需求与候选人的尊严。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  <p:pic>
        <p:nvPicPr>
          <p:cNvPr id="26" name="Picture 28" descr="diverse_band.jpg">
            <a:extLst>
              <a:ext uri="{FF2B5EF4-FFF2-40B4-BE49-F238E27FC236}">
                <a16:creationId xmlns:a16="http://schemas.microsoft.com/office/drawing/2014/main" id="{7A67D6E9-F7A6-00A0-99D2-86E68BC4B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8302773"/>
            <a:ext cx="7432438" cy="2614168"/>
          </a:xfrm>
          <a:prstGeom prst="rect">
            <a:avLst/>
          </a:prstGeom>
          <a:ln w="18288">
            <a:solidFill>
              <a:srgbClr val="FFFFFF"/>
            </a:solidFill>
          </a:ln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DBC71A3E-53C7-8198-AE77-1896FB1D285E}"/>
              </a:ext>
            </a:extLst>
          </p:cNvPr>
          <p:cNvSpPr/>
          <p:nvPr/>
        </p:nvSpPr>
        <p:spPr>
          <a:xfrm>
            <a:off x="590550" y="8291560"/>
            <a:ext cx="7432438" cy="106115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7D391309-0173-BCA5-E929-67B6ED8DB17F}"/>
              </a:ext>
            </a:extLst>
          </p:cNvPr>
          <p:cNvSpPr/>
          <p:nvPr/>
        </p:nvSpPr>
        <p:spPr>
          <a:xfrm>
            <a:off x="590550" y="10760642"/>
            <a:ext cx="1417320" cy="16459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468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CE3E3010-17D9-4852-A33C-A184869A0226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0FF480A-BD66-42B2-9D32-26709F15B83E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Staffing is managed as an operating service, not a transaction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派遣与外包用工是运营服务，不是一次性交易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1A02934-3491-4ECA-B382-9DE2286CE634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4B9B498-17DB-4260-9637-A0F585062C62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61386-749D-42AE-AA53-66981165A3C0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E5A34-0F40-4270-8522-16BF1D518042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BFA20-1F5D-4DF9-97E5-81F067A66DB8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09853B-FD6A-4D4F-8006-A2756719EBDC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11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D076DCF-D9DB-49B1-8F16-D0179A2A1147}"/>
              </a:ext>
            </a:extLst>
          </p:cNvPr>
          <p:cNvSpPr>
            <a:spLocks noGrp="1"/>
          </p:cNvSpPr>
          <p:nvPr/>
        </p:nvSpPr>
        <p:spPr>
          <a:xfrm>
            <a:off x="590550" y="2943565"/>
            <a:ext cx="3476625" cy="1587481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2BE7DE2-55A5-4A73-ABF7-4C425898686F}"/>
              </a:ext>
            </a:extLst>
          </p:cNvPr>
          <p:cNvSpPr>
            <a:spLocks noGrp="1"/>
          </p:cNvSpPr>
          <p:nvPr/>
        </p:nvSpPr>
        <p:spPr>
          <a:xfrm>
            <a:off x="800100" y="3107489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7844148-9EAC-4196-8167-3F1BDC4DA5D9}"/>
              </a:ext>
            </a:extLst>
          </p:cNvPr>
          <p:cNvSpPr>
            <a:spLocks noGrp="1"/>
          </p:cNvSpPr>
          <p:nvPr/>
        </p:nvSpPr>
        <p:spPr>
          <a:xfrm>
            <a:off x="800100" y="3245531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Volume hiring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批量招聘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8AA1620-D975-4535-8FE2-F249AA872D16}"/>
              </a:ext>
            </a:extLst>
          </p:cNvPr>
          <p:cNvSpPr>
            <a:spLocks noGrp="1"/>
          </p:cNvSpPr>
          <p:nvPr/>
        </p:nvSpPr>
        <p:spPr>
          <a:xfrm>
            <a:off x="800100" y="3676912"/>
            <a:ext cx="3057525" cy="71609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Pipeline design, screening and planned deployment.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招聘流程设计、候选人筛选与计划派驻。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F6903E8-6FEB-4752-91F8-C8FD311F0ABD}"/>
              </a:ext>
            </a:extLst>
          </p:cNvPr>
          <p:cNvSpPr>
            <a:spLocks noGrp="1"/>
          </p:cNvSpPr>
          <p:nvPr/>
        </p:nvSpPr>
        <p:spPr>
          <a:xfrm>
            <a:off x="4505325" y="2943565"/>
            <a:ext cx="3476625" cy="1587481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90A460A-F88B-4CD7-8858-C5F3B80F90D3}"/>
              </a:ext>
            </a:extLst>
          </p:cNvPr>
          <p:cNvSpPr>
            <a:spLocks noGrp="1"/>
          </p:cNvSpPr>
          <p:nvPr/>
        </p:nvSpPr>
        <p:spPr>
          <a:xfrm>
            <a:off x="4714875" y="3107489"/>
            <a:ext cx="552450" cy="25883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07B331-9013-45C2-B993-27D7BE68B14A}"/>
              </a:ext>
            </a:extLst>
          </p:cNvPr>
          <p:cNvSpPr>
            <a:spLocks noGrp="1"/>
          </p:cNvSpPr>
          <p:nvPr/>
        </p:nvSpPr>
        <p:spPr>
          <a:xfrm>
            <a:off x="4714875" y="3245531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Workforce deployment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人员派驻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CC8AD1-1B78-493A-9114-61080DA17B76}"/>
              </a:ext>
            </a:extLst>
          </p:cNvPr>
          <p:cNvSpPr>
            <a:spLocks noGrp="1"/>
          </p:cNvSpPr>
          <p:nvPr/>
        </p:nvSpPr>
        <p:spPr>
          <a:xfrm>
            <a:off x="4714875" y="3676912"/>
            <a:ext cx="3057525" cy="71609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Onboarding, attendance, shifts and replacement pool management.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入职、考勤、排班与替补池管理。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00917E6-D4C9-407F-8E85-B24CAC87AAF7}"/>
              </a:ext>
            </a:extLst>
          </p:cNvPr>
          <p:cNvSpPr>
            <a:spLocks noGrp="1"/>
          </p:cNvSpPr>
          <p:nvPr/>
        </p:nvSpPr>
        <p:spPr>
          <a:xfrm>
            <a:off x="590550" y="4876150"/>
            <a:ext cx="3476625" cy="1587481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EC67DA-D8A4-486B-B889-67B4D4FE180E}"/>
              </a:ext>
            </a:extLst>
          </p:cNvPr>
          <p:cNvSpPr>
            <a:spLocks noGrp="1"/>
          </p:cNvSpPr>
          <p:nvPr/>
        </p:nvSpPr>
        <p:spPr>
          <a:xfrm>
            <a:off x="800100" y="5040075"/>
            <a:ext cx="552450" cy="25883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F887635-A021-469D-9F10-EAD964DD54D8}"/>
              </a:ext>
            </a:extLst>
          </p:cNvPr>
          <p:cNvSpPr>
            <a:spLocks noGrp="1"/>
          </p:cNvSpPr>
          <p:nvPr/>
        </p:nvSpPr>
        <p:spPr>
          <a:xfrm>
            <a:off x="800100" y="5178117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Retention support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稳定性支持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F887627-8D82-42F9-990D-365091877993}"/>
              </a:ext>
            </a:extLst>
          </p:cNvPr>
          <p:cNvSpPr>
            <a:spLocks noGrp="1"/>
          </p:cNvSpPr>
          <p:nvPr/>
        </p:nvSpPr>
        <p:spPr>
          <a:xfrm>
            <a:off x="800100" y="5609497"/>
            <a:ext cx="3057525" cy="71609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Employee communication, escalation and on-site service routines.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员工沟通、问题升级和驻厂服务机制。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1F80B12-A19E-4ED3-A30D-22BD10023D58}"/>
              </a:ext>
            </a:extLst>
          </p:cNvPr>
          <p:cNvSpPr>
            <a:spLocks noGrp="1"/>
          </p:cNvSpPr>
          <p:nvPr/>
        </p:nvSpPr>
        <p:spPr>
          <a:xfrm>
            <a:off x="4505325" y="4876150"/>
            <a:ext cx="3476625" cy="1587481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72BDE7D-EB95-42AA-94AA-3F6685BEE79F}"/>
              </a:ext>
            </a:extLst>
          </p:cNvPr>
          <p:cNvSpPr>
            <a:spLocks noGrp="1"/>
          </p:cNvSpPr>
          <p:nvPr/>
        </p:nvSpPr>
        <p:spPr>
          <a:xfrm>
            <a:off x="4714875" y="5040075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5EE3F4E-96B6-427F-BEF5-F191FAA349E8}"/>
              </a:ext>
            </a:extLst>
          </p:cNvPr>
          <p:cNvSpPr>
            <a:spLocks noGrp="1"/>
          </p:cNvSpPr>
          <p:nvPr/>
        </p:nvSpPr>
        <p:spPr>
          <a:xfrm>
            <a:off x="4714875" y="5178117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Management reporting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管理报告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1B59FE4-5E90-418F-ABF3-320D53C04564}"/>
              </a:ext>
            </a:extLst>
          </p:cNvPr>
          <p:cNvSpPr>
            <a:spLocks noGrp="1"/>
          </p:cNvSpPr>
          <p:nvPr/>
        </p:nvSpPr>
        <p:spPr>
          <a:xfrm>
            <a:off x="4714875" y="5609497"/>
            <a:ext cx="3057525" cy="71609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Headcount, attendance, cost, SLA and compliance dashboards.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人数、考勤、成本、SLA与合规看板。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15E13E2-A125-410D-BE49-5DC87B1D12D8}"/>
              </a:ext>
            </a:extLst>
          </p:cNvPr>
          <p:cNvSpPr>
            <a:spLocks noGrp="1"/>
          </p:cNvSpPr>
          <p:nvPr/>
        </p:nvSpPr>
        <p:spPr>
          <a:xfrm>
            <a:off x="819150" y="7222861"/>
            <a:ext cx="6934200" cy="82825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440" b="1">
                <a:solidFill>
                  <a:srgbClr val="061B3A"/>
                </a:solidFill>
              </a:defRPr>
            </a:pPr>
            <a:r>
              <a:rPr sz="1440" b="1">
                <a:solidFill>
                  <a:srgbClr val="061B3A"/>
                </a:solidFill>
              </a:rPr>
              <a:t>For manufacturing and logistics clients, the service model is built around continuity, visibility and fast issue resolution.</a:t>
            </a:r>
          </a:p>
          <a:p>
            <a:pPr algn="ctr">
              <a:defRPr sz="1440" b="1">
                <a:solidFill>
                  <a:srgbClr val="061B3A"/>
                </a:solidFill>
              </a:defRPr>
            </a:pPr>
            <a:r>
              <a:rPr sz="1440" b="1">
                <a:solidFill>
                  <a:srgbClr val="061B3A"/>
                </a:solidFill>
              </a:rPr>
              <a:t>面向制造与物流客户，服务模型围绕连续性、可视化与快速问题解决建立。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6830CA5C-285F-40E8-BBEF-83EB1D78032C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34FA3D6-29A4-4F88-B171-B7415CCCAA91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EOR and payroll support reduce friction for Thailand teams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EOR与薪酬服务降低泰国团队运营摩擦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C3FB944-045E-4EF3-8A36-FE9E27803F19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4FCE6B6-F431-4DB4-9637-A85AEFECC197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1011332-A724-40BC-90E1-3C36A0B9676C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65413B-0C2F-413A-A7F9-E51F3A5F6C93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F87864-D3C2-4CC6-9DD4-07C96D4FF62A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7EDCC17-F9E6-4FB1-B313-6B77DE729D0B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12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4BCB57B-370F-40A6-8149-DA17FEAD4643}"/>
              </a:ext>
            </a:extLst>
          </p:cNvPr>
          <p:cNvSpPr>
            <a:spLocks noGrp="1"/>
          </p:cNvSpPr>
          <p:nvPr/>
        </p:nvSpPr>
        <p:spPr>
          <a:xfrm>
            <a:off x="704850" y="3142000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B8C09E-AF7E-447B-B02E-FB598902F81B}"/>
              </a:ext>
            </a:extLst>
          </p:cNvPr>
          <p:cNvSpPr>
            <a:spLocks noGrp="1"/>
          </p:cNvSpPr>
          <p:nvPr/>
        </p:nvSpPr>
        <p:spPr>
          <a:xfrm>
            <a:off x="933450" y="3081606"/>
            <a:ext cx="66294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0">
                <a:solidFill>
                  <a:srgbClr val="34445C"/>
                </a:solidFill>
              </a:defRPr>
            </a:pPr>
            <a:r>
              <a:rPr sz="1296" b="0">
                <a:solidFill>
                  <a:srgbClr val="34445C"/>
                </a:solidFill>
              </a:rPr>
              <a:t>Employer of Record support / 名义雇主EOR支持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A2CBAC9-8C05-41AE-A2AE-0601CEF38669}"/>
              </a:ext>
            </a:extLst>
          </p:cNvPr>
          <p:cNvSpPr>
            <a:spLocks noGrp="1"/>
          </p:cNvSpPr>
          <p:nvPr/>
        </p:nvSpPr>
        <p:spPr>
          <a:xfrm>
            <a:off x="704850" y="3625146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29B7F5-9126-43B4-93A0-97B198A4DE4F}"/>
              </a:ext>
            </a:extLst>
          </p:cNvPr>
          <p:cNvSpPr>
            <a:spLocks noGrp="1"/>
          </p:cNvSpPr>
          <p:nvPr/>
        </p:nvSpPr>
        <p:spPr>
          <a:xfrm>
            <a:off x="933450" y="3564753"/>
            <a:ext cx="66294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0">
                <a:solidFill>
                  <a:srgbClr val="34445C"/>
                </a:solidFill>
              </a:defRPr>
            </a:pPr>
            <a:r>
              <a:rPr sz="1296" b="0">
                <a:solidFill>
                  <a:srgbClr val="34445C"/>
                </a:solidFill>
              </a:rPr>
              <a:t>Payroll, payslip and payment workflow / 薪酬、工资单与付款流程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C7A0A70-0FB6-438A-8B41-C845555F1008}"/>
              </a:ext>
            </a:extLst>
          </p:cNvPr>
          <p:cNvSpPr>
            <a:spLocks noGrp="1"/>
          </p:cNvSpPr>
          <p:nvPr/>
        </p:nvSpPr>
        <p:spPr>
          <a:xfrm>
            <a:off x="704850" y="4108293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B29C3A-4841-42E0-953F-07BD177974FE}"/>
              </a:ext>
            </a:extLst>
          </p:cNvPr>
          <p:cNvSpPr>
            <a:spLocks noGrp="1"/>
          </p:cNvSpPr>
          <p:nvPr/>
        </p:nvSpPr>
        <p:spPr>
          <a:xfrm>
            <a:off x="933450" y="4047899"/>
            <a:ext cx="66294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0">
                <a:solidFill>
                  <a:srgbClr val="34445C"/>
                </a:solidFill>
              </a:defRPr>
            </a:pPr>
            <a:r>
              <a:rPr sz="1296" b="0">
                <a:solidFill>
                  <a:srgbClr val="34445C"/>
                </a:solidFill>
              </a:rPr>
              <a:t>Social security and PIT coordination / 社保与个人所得税协调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F13BFD4-350C-49BA-9D88-688CF5C0FA76}"/>
              </a:ext>
            </a:extLst>
          </p:cNvPr>
          <p:cNvSpPr>
            <a:spLocks noGrp="1"/>
          </p:cNvSpPr>
          <p:nvPr/>
        </p:nvSpPr>
        <p:spPr>
          <a:xfrm>
            <a:off x="704850" y="4591439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369D759-8907-487C-BA8D-7E4A013CC7F0}"/>
              </a:ext>
            </a:extLst>
          </p:cNvPr>
          <p:cNvSpPr>
            <a:spLocks noGrp="1"/>
          </p:cNvSpPr>
          <p:nvPr/>
        </p:nvSpPr>
        <p:spPr>
          <a:xfrm>
            <a:off x="933450" y="4531046"/>
            <a:ext cx="66294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0">
                <a:solidFill>
                  <a:srgbClr val="34445C"/>
                </a:solidFill>
              </a:defRPr>
            </a:pPr>
            <a:r>
              <a:rPr sz="1296" b="0">
                <a:solidFill>
                  <a:srgbClr val="34445C"/>
                </a:solidFill>
              </a:rPr>
              <a:t>Employment documents and compliance records / 雇佣文件与合规记录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C7C3910-492A-4DC2-BAB4-2B5618CB5F1D}"/>
              </a:ext>
            </a:extLst>
          </p:cNvPr>
          <p:cNvSpPr>
            <a:spLocks noGrp="1"/>
          </p:cNvSpPr>
          <p:nvPr/>
        </p:nvSpPr>
        <p:spPr>
          <a:xfrm>
            <a:off x="704850" y="5074585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484C213-FC15-4DC7-8D70-C24E87E38EC9}"/>
              </a:ext>
            </a:extLst>
          </p:cNvPr>
          <p:cNvSpPr>
            <a:spLocks noGrp="1"/>
          </p:cNvSpPr>
          <p:nvPr/>
        </p:nvSpPr>
        <p:spPr>
          <a:xfrm>
            <a:off x="933450" y="5014192"/>
            <a:ext cx="66294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0">
                <a:solidFill>
                  <a:srgbClr val="34445C"/>
                </a:solidFill>
              </a:defRPr>
            </a:pPr>
            <a:r>
              <a:rPr sz="1296" b="0">
                <a:solidFill>
                  <a:srgbClr val="34445C"/>
                </a:solidFill>
              </a:rPr>
              <a:t>Reports aligning cost, headcount and service status / 成本、人数与服务状态报告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4453084-E163-4C39-8903-8224C562E0B4}"/>
              </a:ext>
            </a:extLst>
          </p:cNvPr>
          <p:cNvSpPr>
            <a:spLocks noGrp="1"/>
          </p:cNvSpPr>
          <p:nvPr/>
        </p:nvSpPr>
        <p:spPr>
          <a:xfrm>
            <a:off x="742950" y="7498945"/>
            <a:ext cx="7086600" cy="1104335"/>
          </a:xfrm>
          <a:prstGeom prst="roundRect">
            <a:avLst>
              <a:gd name="adj" fmla="val 12500"/>
            </a:avLst>
          </a:prstGeom>
          <a:solidFill>
            <a:srgbClr val="DDF0FF"/>
          </a:solidFill>
          <a:ln w="9525">
            <a:solidFill>
              <a:srgbClr val="B8D8F5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DB77E45-3F80-4B00-ADA9-31E0D6BD3210}"/>
              </a:ext>
            </a:extLst>
          </p:cNvPr>
          <p:cNvSpPr>
            <a:spLocks noGrp="1"/>
          </p:cNvSpPr>
          <p:nvPr/>
        </p:nvSpPr>
        <p:spPr>
          <a:xfrm>
            <a:off x="1123950" y="7706008"/>
            <a:ext cx="6324600" cy="6384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296" b="1">
                <a:solidFill>
                  <a:srgbClr val="061B3A"/>
                </a:solidFill>
              </a:defRPr>
            </a:pPr>
            <a:r>
              <a:rPr sz="1296" b="1">
                <a:solidFill>
                  <a:srgbClr val="061B3A"/>
                </a:solidFill>
              </a:rPr>
              <a:t>Compliance is the baseline. The differentiator is making employment operations clear, predictable and human.</a:t>
            </a:r>
          </a:p>
          <a:p>
            <a:pPr algn="ctr">
              <a:defRPr sz="1296" b="1">
                <a:solidFill>
                  <a:srgbClr val="061B3A"/>
                </a:solidFill>
              </a:defRPr>
            </a:pPr>
            <a:r>
              <a:rPr sz="1296" b="1">
                <a:solidFill>
                  <a:srgbClr val="061B3A"/>
                </a:solidFill>
              </a:rPr>
              <a:t>合规是底线，差异化在于让雇佣运营清晰、可预期且有人情味。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4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6262B743-899F-4884-9063-99E451354E67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8B38840-9A58-49D7-B7C0-F2DD2D0FC065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Migrant workforce and on-site HR require disciplined daily management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外籍劳工与驻厂HR需要有纪律的日常管理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E28F583-0D48-4734-8055-4A201CA12ECA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B7669D-375E-4E44-BC57-D9272E50A71A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14E188-E6FF-47F1-AFA9-EB612A404A6E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85D4061-3BB2-4BB5-BBE6-B2D16DCCA71F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586699-D14E-448E-879E-AC1585047E90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558E78F-0F99-45D1-A13E-157AB56EE0EF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13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BD79C2F-5A17-433F-A0C8-20FAAE41F19F}"/>
              </a:ext>
            </a:extLst>
          </p:cNvPr>
          <p:cNvSpPr>
            <a:spLocks noGrp="1"/>
          </p:cNvSpPr>
          <p:nvPr/>
        </p:nvSpPr>
        <p:spPr>
          <a:xfrm>
            <a:off x="590550" y="2943565"/>
            <a:ext cx="3476625" cy="1656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F71E69-6296-42C4-A130-99C7805906C0}"/>
              </a:ext>
            </a:extLst>
          </p:cNvPr>
          <p:cNvSpPr>
            <a:spLocks noGrp="1"/>
          </p:cNvSpPr>
          <p:nvPr/>
        </p:nvSpPr>
        <p:spPr>
          <a:xfrm>
            <a:off x="800100" y="3107489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687B23-AE03-4851-8CA6-3F352DF02578}"/>
              </a:ext>
            </a:extLst>
          </p:cNvPr>
          <p:cNvSpPr>
            <a:spLocks noGrp="1"/>
          </p:cNvSpPr>
          <p:nvPr/>
        </p:nvSpPr>
        <p:spPr>
          <a:xfrm>
            <a:off x="800100" y="3245531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Myanmar workforce support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缅工支持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C4840E-3010-4915-A56C-4E185C8AB6E5}"/>
              </a:ext>
            </a:extLst>
          </p:cNvPr>
          <p:cNvSpPr>
            <a:spLocks noGrp="1"/>
          </p:cNvSpPr>
          <p:nvPr/>
        </p:nvSpPr>
        <p:spPr>
          <a:xfrm>
            <a:off x="800100" y="3676912"/>
            <a:ext cx="3057525" cy="78511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Recruitment, staffing, documents and employee communication.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招聘、派遣管理、文件协调与员工沟通。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89BDB06-CB91-4E94-BE76-915C7E375C33}"/>
              </a:ext>
            </a:extLst>
          </p:cNvPr>
          <p:cNvSpPr>
            <a:spLocks noGrp="1"/>
          </p:cNvSpPr>
          <p:nvPr/>
        </p:nvSpPr>
        <p:spPr>
          <a:xfrm>
            <a:off x="4505325" y="2943565"/>
            <a:ext cx="3476625" cy="1656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BA6293-19F6-4F0A-A1F4-22AA8E7BC698}"/>
              </a:ext>
            </a:extLst>
          </p:cNvPr>
          <p:cNvSpPr>
            <a:spLocks noGrp="1"/>
          </p:cNvSpPr>
          <p:nvPr/>
        </p:nvSpPr>
        <p:spPr>
          <a:xfrm>
            <a:off x="4714875" y="3107489"/>
            <a:ext cx="552450" cy="25883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4C41582-52A3-45DC-9D35-0E5CCC234DBC}"/>
              </a:ext>
            </a:extLst>
          </p:cNvPr>
          <p:cNvSpPr>
            <a:spLocks noGrp="1"/>
          </p:cNvSpPr>
          <p:nvPr/>
        </p:nvSpPr>
        <p:spPr>
          <a:xfrm>
            <a:off x="4714875" y="3245531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Work permit and visa process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工作许可与签证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E40CF8D-D206-4BB6-AADA-AB826D9DA0E1}"/>
              </a:ext>
            </a:extLst>
          </p:cNvPr>
          <p:cNvSpPr>
            <a:spLocks noGrp="1"/>
          </p:cNvSpPr>
          <p:nvPr/>
        </p:nvSpPr>
        <p:spPr>
          <a:xfrm>
            <a:off x="4714875" y="3676912"/>
            <a:ext cx="3057525" cy="78511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Process tracking, document readiness and renewal reminders.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流程追踪、文件准备与续签提醒。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F50418AA-7D8A-462F-B52B-D8265E1DDA81}"/>
              </a:ext>
            </a:extLst>
          </p:cNvPr>
          <p:cNvSpPr>
            <a:spLocks noGrp="1"/>
          </p:cNvSpPr>
          <p:nvPr/>
        </p:nvSpPr>
        <p:spPr>
          <a:xfrm>
            <a:off x="590550" y="4945171"/>
            <a:ext cx="3476625" cy="1656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9755426-D933-4C01-B2B4-9F97ECB32B17}"/>
              </a:ext>
            </a:extLst>
          </p:cNvPr>
          <p:cNvSpPr>
            <a:spLocks noGrp="1"/>
          </p:cNvSpPr>
          <p:nvPr/>
        </p:nvSpPr>
        <p:spPr>
          <a:xfrm>
            <a:off x="800100" y="5109096"/>
            <a:ext cx="552450" cy="25883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A07F6AB-AA94-4B9E-B4A0-514FEE2F4109}"/>
              </a:ext>
            </a:extLst>
          </p:cNvPr>
          <p:cNvSpPr>
            <a:spLocks noGrp="1"/>
          </p:cNvSpPr>
          <p:nvPr/>
        </p:nvSpPr>
        <p:spPr>
          <a:xfrm>
            <a:off x="800100" y="5247138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Resident HR and interpreters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驻厂HR与翻译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742E71B-CEAD-41F6-A897-87EC5D58952F}"/>
              </a:ext>
            </a:extLst>
          </p:cNvPr>
          <p:cNvSpPr>
            <a:spLocks noGrp="1"/>
          </p:cNvSpPr>
          <p:nvPr/>
        </p:nvSpPr>
        <p:spPr>
          <a:xfrm>
            <a:off x="800100" y="5678518"/>
            <a:ext cx="3057525" cy="78511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On-site presence for communication, attendance, training and issues.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现场沟通、考勤、培训与问题处理。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755B55C8-656A-4BFC-AE7A-6F945ABD3363}"/>
              </a:ext>
            </a:extLst>
          </p:cNvPr>
          <p:cNvSpPr>
            <a:spLocks noGrp="1"/>
          </p:cNvSpPr>
          <p:nvPr/>
        </p:nvSpPr>
        <p:spPr>
          <a:xfrm>
            <a:off x="4505325" y="4945171"/>
            <a:ext cx="3476625" cy="1656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40FF40B-DA6C-4C30-8799-89CDECE75339}"/>
              </a:ext>
            </a:extLst>
          </p:cNvPr>
          <p:cNvSpPr>
            <a:spLocks noGrp="1"/>
          </p:cNvSpPr>
          <p:nvPr/>
        </p:nvSpPr>
        <p:spPr>
          <a:xfrm>
            <a:off x="4714875" y="5109096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870E29-E185-4F99-898F-EE936B436447}"/>
              </a:ext>
            </a:extLst>
          </p:cNvPr>
          <p:cNvSpPr>
            <a:spLocks noGrp="1"/>
          </p:cNvSpPr>
          <p:nvPr/>
        </p:nvSpPr>
        <p:spPr>
          <a:xfrm>
            <a:off x="4714875" y="5247138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Labor relations and cases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劳资关系与个案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D581840-E29F-43AD-AC8A-EF25EFBF02DA}"/>
              </a:ext>
            </a:extLst>
          </p:cNvPr>
          <p:cNvSpPr>
            <a:spLocks noGrp="1"/>
          </p:cNvSpPr>
          <p:nvPr/>
        </p:nvSpPr>
        <p:spPr>
          <a:xfrm>
            <a:off x="4714875" y="5678518"/>
            <a:ext cx="3057525" cy="78511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Accident coordination, insurance, discipline and dispute support.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事故、保险、纪律与争议协调。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  <p:pic>
        <p:nvPicPr>
          <p:cNvPr id="34" name="Picture 28" descr="meeting_b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9" y="8113854"/>
            <a:ext cx="7391401" cy="2599735"/>
          </a:xfrm>
          <a:prstGeom prst="rect">
            <a:avLst/>
          </a:prstGeom>
          <a:ln w="18288">
            <a:solidFill>
              <a:srgbClr val="FFFFFF"/>
            </a:solidFill>
          </a:ln>
        </p:spPr>
      </p:pic>
      <p:sp>
        <p:nvSpPr>
          <p:cNvPr id="35" name="Rectangle 27"/>
          <p:cNvSpPr/>
          <p:nvPr/>
        </p:nvSpPr>
        <p:spPr>
          <a:xfrm>
            <a:off x="590548" y="8117317"/>
            <a:ext cx="7391401" cy="140858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ectangle 29"/>
          <p:cNvSpPr/>
          <p:nvPr/>
        </p:nvSpPr>
        <p:spPr>
          <a:xfrm>
            <a:off x="590548" y="10548997"/>
            <a:ext cx="1417320" cy="16459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740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nalytics_b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8416522"/>
            <a:ext cx="6648451" cy="2338421"/>
          </a:xfrm>
          <a:prstGeom prst="rect">
            <a:avLst/>
          </a:prstGeom>
          <a:ln w="18288">
            <a:solidFill>
              <a:srgbClr val="FFFFFF"/>
            </a:solidFill>
          </a:ln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7862DC3B-0ACF-46DF-9CB2-E516FE4AA27F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0BF41F3-9843-4FB2-8AFB-317CFCA39F0F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PPP is built for companies scaling operations in Thailand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PPP服务在泰国扩张运营的企业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5002AD-E51D-49C6-AA44-E0E056D67DA1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44AF985-7FAC-4E81-A06F-7B2FC3F8C749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28457E-4A51-4B25-8F19-4D000B247DF7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1C38B5-8071-4FA7-9DB7-4D92EBC7C4D4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41088C-C145-4819-80D3-DC31EDC058BB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B824553-B440-4E5C-8D6F-31651A4EDC96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14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07C495E-7FF0-46C7-BFBC-7782508B8DBA}"/>
              </a:ext>
            </a:extLst>
          </p:cNvPr>
          <p:cNvSpPr>
            <a:spLocks noGrp="1"/>
          </p:cNvSpPr>
          <p:nvPr/>
        </p:nvSpPr>
        <p:spPr>
          <a:xfrm>
            <a:off x="781050" y="3150627"/>
            <a:ext cx="3048000" cy="759230"/>
          </a:xfrm>
          <a:prstGeom prst="roundRect">
            <a:avLst>
              <a:gd name="adj" fmla="val 9091"/>
            </a:avLst>
          </a:prstGeom>
          <a:solidFill>
            <a:srgbClr val="F3FAFF"/>
          </a:solidFill>
          <a:ln w="9525">
            <a:solidFill>
              <a:srgbClr val="B8D8F5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6D1AA0-3AE1-4670-94A2-2D7024CEB73A}"/>
              </a:ext>
            </a:extLst>
          </p:cNvPr>
          <p:cNvSpPr>
            <a:spLocks noGrp="1"/>
          </p:cNvSpPr>
          <p:nvPr/>
        </p:nvSpPr>
        <p:spPr>
          <a:xfrm>
            <a:off x="1034415" y="3285280"/>
            <a:ext cx="25527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>
                <a:solidFill>
                  <a:srgbClr val="061B3A"/>
                </a:solidFill>
              </a:rPr>
              <a:t>Chinese-invested manufacturers</a:t>
            </a:r>
          </a:p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 err="1">
                <a:solidFill>
                  <a:srgbClr val="061B3A"/>
                </a:solidFill>
              </a:rPr>
              <a:t>中资制造企业</a:t>
            </a:r>
            <a:endParaRPr sz="1368" b="1" dirty="0">
              <a:solidFill>
                <a:srgbClr val="061B3A"/>
              </a:solidFill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5341E9B-E9CD-4BF2-B52F-87C82BC07372}"/>
              </a:ext>
            </a:extLst>
          </p:cNvPr>
          <p:cNvSpPr>
            <a:spLocks noGrp="1"/>
          </p:cNvSpPr>
          <p:nvPr/>
        </p:nvSpPr>
        <p:spPr>
          <a:xfrm>
            <a:off x="4381500" y="3150627"/>
            <a:ext cx="3048000" cy="759230"/>
          </a:xfrm>
          <a:prstGeom prst="roundRect">
            <a:avLst>
              <a:gd name="adj" fmla="val 9091"/>
            </a:avLst>
          </a:prstGeom>
          <a:solidFill>
            <a:srgbClr val="FFF7F9"/>
          </a:solidFill>
          <a:ln w="9525">
            <a:solidFill>
              <a:srgbClr val="F2C5C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4D97FD3-AFCB-4CEE-9295-0C5307E2F591}"/>
              </a:ext>
            </a:extLst>
          </p:cNvPr>
          <p:cNvSpPr>
            <a:spLocks noGrp="1"/>
          </p:cNvSpPr>
          <p:nvPr/>
        </p:nvSpPr>
        <p:spPr>
          <a:xfrm>
            <a:off x="4546854" y="3295410"/>
            <a:ext cx="280035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>
                <a:solidFill>
                  <a:srgbClr val="061B3A"/>
                </a:solidFill>
              </a:rPr>
              <a:t>U.S. and international companies</a:t>
            </a:r>
          </a:p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 err="1">
                <a:solidFill>
                  <a:srgbClr val="061B3A"/>
                </a:solidFill>
              </a:rPr>
              <a:t>美资及国际企业</a:t>
            </a:r>
            <a:endParaRPr sz="1368" b="1" dirty="0">
              <a:solidFill>
                <a:srgbClr val="061B3A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9BAEF01-2DD9-4244-9DED-02114417CDED}"/>
              </a:ext>
            </a:extLst>
          </p:cNvPr>
          <p:cNvSpPr>
            <a:spLocks noGrp="1"/>
          </p:cNvSpPr>
          <p:nvPr/>
        </p:nvSpPr>
        <p:spPr>
          <a:xfrm>
            <a:off x="781050" y="4393004"/>
            <a:ext cx="3048000" cy="759230"/>
          </a:xfrm>
          <a:prstGeom prst="roundRect">
            <a:avLst>
              <a:gd name="adj" fmla="val 9091"/>
            </a:avLst>
          </a:prstGeom>
          <a:solidFill>
            <a:srgbClr val="F3FAFF"/>
          </a:solidFill>
          <a:ln w="9525">
            <a:solidFill>
              <a:srgbClr val="B8D8F5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5153ACD-11B4-44AC-B1AA-1B2C88291444}"/>
              </a:ext>
            </a:extLst>
          </p:cNvPr>
          <p:cNvSpPr>
            <a:spLocks noGrp="1"/>
          </p:cNvSpPr>
          <p:nvPr/>
        </p:nvSpPr>
        <p:spPr>
          <a:xfrm>
            <a:off x="834390" y="4556928"/>
            <a:ext cx="294132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>
                <a:solidFill>
                  <a:srgbClr val="061B3A"/>
                </a:solidFill>
              </a:rPr>
              <a:t>Industrial parks and export factories</a:t>
            </a:r>
          </a:p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 err="1">
                <a:solidFill>
                  <a:srgbClr val="061B3A"/>
                </a:solidFill>
              </a:rPr>
              <a:t>工业园与出口工厂</a:t>
            </a:r>
            <a:endParaRPr sz="1368" b="1" dirty="0">
              <a:solidFill>
                <a:srgbClr val="061B3A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E1C0CA0-8E77-418F-8DDE-B5DBC184E6A3}"/>
              </a:ext>
            </a:extLst>
          </p:cNvPr>
          <p:cNvSpPr>
            <a:spLocks noGrp="1"/>
          </p:cNvSpPr>
          <p:nvPr/>
        </p:nvSpPr>
        <p:spPr>
          <a:xfrm>
            <a:off x="4381500" y="4393004"/>
            <a:ext cx="3048000" cy="759230"/>
          </a:xfrm>
          <a:prstGeom prst="roundRect">
            <a:avLst>
              <a:gd name="adj" fmla="val 9091"/>
            </a:avLst>
          </a:prstGeom>
          <a:solidFill>
            <a:srgbClr val="FFF7F9"/>
          </a:solidFill>
          <a:ln w="9525">
            <a:solidFill>
              <a:srgbClr val="F2C5C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A76E62D-0EAF-44A7-9E12-A021E8E59865}"/>
              </a:ext>
            </a:extLst>
          </p:cNvPr>
          <p:cNvSpPr>
            <a:spLocks noGrp="1"/>
          </p:cNvSpPr>
          <p:nvPr/>
        </p:nvSpPr>
        <p:spPr>
          <a:xfrm>
            <a:off x="4451604" y="4527674"/>
            <a:ext cx="28956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>
                <a:solidFill>
                  <a:srgbClr val="061B3A"/>
                </a:solidFill>
              </a:rPr>
              <a:t>Logistics and warehousing operators</a:t>
            </a:r>
          </a:p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 err="1">
                <a:solidFill>
                  <a:srgbClr val="061B3A"/>
                </a:solidFill>
              </a:rPr>
              <a:t>物流与仓储企业</a:t>
            </a:r>
            <a:endParaRPr sz="1368" b="1" dirty="0">
              <a:solidFill>
                <a:srgbClr val="061B3A"/>
              </a:solidFill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D659934-2C50-4E4C-8014-7F168F9E7BEC}"/>
              </a:ext>
            </a:extLst>
          </p:cNvPr>
          <p:cNvSpPr>
            <a:spLocks noGrp="1"/>
          </p:cNvSpPr>
          <p:nvPr/>
        </p:nvSpPr>
        <p:spPr>
          <a:xfrm>
            <a:off x="781050" y="5635380"/>
            <a:ext cx="3048000" cy="759230"/>
          </a:xfrm>
          <a:prstGeom prst="roundRect">
            <a:avLst>
              <a:gd name="adj" fmla="val 9091"/>
            </a:avLst>
          </a:prstGeom>
          <a:solidFill>
            <a:srgbClr val="F3FAFF"/>
          </a:solidFill>
          <a:ln w="9525">
            <a:solidFill>
              <a:srgbClr val="B8D8F5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65A775B-CC98-4D7E-8F53-C79C832E96CD}"/>
              </a:ext>
            </a:extLst>
          </p:cNvPr>
          <p:cNvSpPr>
            <a:spLocks noGrp="1"/>
          </p:cNvSpPr>
          <p:nvPr/>
        </p:nvSpPr>
        <p:spPr>
          <a:xfrm>
            <a:off x="1028700" y="5770051"/>
            <a:ext cx="25527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>
                <a:solidFill>
                  <a:srgbClr val="061B3A"/>
                </a:solidFill>
              </a:rPr>
              <a:t>Technology and service teams</a:t>
            </a:r>
          </a:p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 err="1">
                <a:solidFill>
                  <a:srgbClr val="061B3A"/>
                </a:solidFill>
              </a:rPr>
              <a:t>技术与服务团队</a:t>
            </a:r>
            <a:endParaRPr sz="1368" b="1" dirty="0">
              <a:solidFill>
                <a:srgbClr val="061B3A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BDC447C-0F76-4A03-9659-B6C2E78068A8}"/>
              </a:ext>
            </a:extLst>
          </p:cNvPr>
          <p:cNvSpPr>
            <a:spLocks noGrp="1"/>
          </p:cNvSpPr>
          <p:nvPr/>
        </p:nvSpPr>
        <p:spPr>
          <a:xfrm>
            <a:off x="4381500" y="5635380"/>
            <a:ext cx="3048000" cy="759230"/>
          </a:xfrm>
          <a:prstGeom prst="roundRect">
            <a:avLst>
              <a:gd name="adj" fmla="val 9091"/>
            </a:avLst>
          </a:prstGeom>
          <a:solidFill>
            <a:srgbClr val="FFF7F9"/>
          </a:solidFill>
          <a:ln w="9525">
            <a:solidFill>
              <a:srgbClr val="F2C5C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2BE6433-AEFC-414F-AB7F-849F98D57D83}"/>
              </a:ext>
            </a:extLst>
          </p:cNvPr>
          <p:cNvSpPr>
            <a:spLocks noGrp="1"/>
          </p:cNvSpPr>
          <p:nvPr/>
        </p:nvSpPr>
        <p:spPr>
          <a:xfrm>
            <a:off x="4623054" y="5784915"/>
            <a:ext cx="25527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>
                <a:solidFill>
                  <a:srgbClr val="061B3A"/>
                </a:solidFill>
              </a:rPr>
              <a:t>Robotics-enabled operations</a:t>
            </a:r>
          </a:p>
          <a:p>
            <a:pPr algn="ctr">
              <a:defRPr sz="1368" b="1">
                <a:solidFill>
                  <a:srgbClr val="061B3A"/>
                </a:solidFill>
              </a:defRPr>
            </a:pPr>
            <a:r>
              <a:rPr sz="1368" b="1" dirty="0" err="1">
                <a:solidFill>
                  <a:srgbClr val="061B3A"/>
                </a:solidFill>
              </a:rPr>
              <a:t>机器人赋能运营</a:t>
            </a:r>
            <a:endParaRPr sz="1368" b="1" dirty="0">
              <a:solidFill>
                <a:srgbClr val="061B3A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2CD685D-D567-4EA5-BD04-A0EC2D28CDB0}"/>
              </a:ext>
            </a:extLst>
          </p:cNvPr>
          <p:cNvSpPr>
            <a:spLocks noGrp="1"/>
          </p:cNvSpPr>
          <p:nvPr/>
        </p:nvSpPr>
        <p:spPr>
          <a:xfrm>
            <a:off x="933450" y="7429924"/>
            <a:ext cx="6705600" cy="77648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512" b="1">
                <a:solidFill>
                  <a:srgbClr val="061B3A"/>
                </a:solidFill>
              </a:defRPr>
            </a:pPr>
            <a:r>
              <a:rPr sz="1512" b="1" dirty="0">
                <a:solidFill>
                  <a:srgbClr val="061B3A"/>
                </a:solidFill>
              </a:rPr>
              <a:t>The common need is the same: reliable people operations, local compliance and management visibility.</a:t>
            </a:r>
          </a:p>
          <a:p>
            <a:pPr algn="ctr">
              <a:defRPr sz="1512" b="1">
                <a:solidFill>
                  <a:srgbClr val="061B3A"/>
                </a:solidFill>
              </a:defRPr>
            </a:pPr>
            <a:r>
              <a:rPr sz="1512" b="1" dirty="0" err="1">
                <a:solidFill>
                  <a:srgbClr val="061B3A"/>
                </a:solidFill>
              </a:rPr>
              <a:t>共同需求是一致的：可靠的人力运营、本地合规与管理可视化</a:t>
            </a:r>
            <a:r>
              <a:rPr sz="1512" b="1" dirty="0">
                <a:solidFill>
                  <a:srgbClr val="061B3A"/>
                </a:solidFill>
              </a:rPr>
              <a:t>。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00100" y="8425104"/>
            <a:ext cx="6629400" cy="9144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781049" y="10580430"/>
            <a:ext cx="1417320" cy="16459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3502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92865" y="1649423"/>
            <a:ext cx="1462371" cy="94041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DE37B9D-BCCA-4658-B970-1F60BEEF6DAF}"/>
              </a:ext>
            </a:extLst>
          </p:cNvPr>
          <p:cNvSpPr>
            <a:spLocks noGrp="1"/>
          </p:cNvSpPr>
          <p:nvPr/>
        </p:nvSpPr>
        <p:spPr>
          <a:xfrm>
            <a:off x="742950" y="3098862"/>
            <a:ext cx="6896100" cy="156159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232" b="1">
                <a:solidFill>
                  <a:srgbClr val="FFFFFF"/>
                </a:solidFill>
              </a:defRPr>
            </a:pPr>
            <a:r>
              <a:rPr sz="2232" b="1">
                <a:solidFill>
                  <a:srgbClr val="FFFFFF"/>
                </a:solidFill>
              </a:rPr>
              <a:t>Let's build a fairer, smarter and more productive workforce together.</a:t>
            </a:r>
          </a:p>
          <a:p>
            <a:pPr algn="l">
              <a:defRPr sz="2232" b="1">
                <a:solidFill>
                  <a:srgbClr val="FFFFFF"/>
                </a:solidFill>
              </a:defRPr>
            </a:pPr>
            <a:r>
              <a:rPr sz="2232" b="1">
                <a:solidFill>
                  <a:srgbClr val="FFFFFF"/>
                </a:solidFill>
              </a:rPr>
              <a:t>让我们一起建设更公平、更智能、更高效的劳动力生态。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74C3C3-2BF5-4257-9C8A-110DB8F95EBC}"/>
              </a:ext>
            </a:extLst>
          </p:cNvPr>
          <p:cNvSpPr>
            <a:spLocks noGrp="1"/>
          </p:cNvSpPr>
          <p:nvPr/>
        </p:nvSpPr>
        <p:spPr>
          <a:xfrm>
            <a:off x="742950" y="4807129"/>
            <a:ext cx="6896100" cy="5262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512" b="1">
                <a:solidFill>
                  <a:srgbClr val="DDEBFF"/>
                </a:solidFill>
              </a:defRPr>
            </a:pPr>
            <a:r>
              <a:rPr sz="1512" b="1">
                <a:solidFill>
                  <a:srgbClr val="DDEBFF"/>
                </a:solidFill>
              </a:rPr>
              <a:t>People First. Purpose Driven. Parity Always.</a:t>
            </a:r>
          </a:p>
          <a:p>
            <a:pPr algn="l">
              <a:defRPr sz="1512" b="1">
                <a:solidFill>
                  <a:srgbClr val="DDEBFF"/>
                </a:solidFill>
              </a:defRPr>
            </a:pPr>
            <a:r>
              <a:rPr sz="1512" b="1">
                <a:solidFill>
                  <a:srgbClr val="DDEBFF"/>
                </a:solidFill>
              </a:rPr>
              <a:t>以人为先，以使命为驱动，以平等为准则。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F3589E9E-E33B-4AD2-912A-1CB4FDDB1B14}"/>
              </a:ext>
            </a:extLst>
          </p:cNvPr>
          <p:cNvSpPr>
            <a:spLocks noGrp="1"/>
          </p:cNvSpPr>
          <p:nvPr/>
        </p:nvSpPr>
        <p:spPr>
          <a:xfrm>
            <a:off x="742950" y="5980485"/>
            <a:ext cx="7086600" cy="2484753"/>
          </a:xfrm>
          <a:prstGeom prst="roundRect">
            <a:avLst>
              <a:gd name="adj" fmla="val 5556"/>
            </a:avLst>
          </a:prstGeom>
          <a:solidFill>
            <a:srgbClr val="FFFFFF">
              <a:alpha val="69804"/>
            </a:srgbClr>
          </a:solidFill>
          <a:ln w="9525">
            <a:noFill/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6FB9F9-C4E6-401A-8328-EEB71574BDF5}"/>
              </a:ext>
            </a:extLst>
          </p:cNvPr>
          <p:cNvSpPr>
            <a:spLocks noGrp="1"/>
          </p:cNvSpPr>
          <p:nvPr/>
        </p:nvSpPr>
        <p:spPr>
          <a:xfrm>
            <a:off x="1123950" y="6351472"/>
            <a:ext cx="6324600" cy="293339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584" b="1">
                <a:solidFill>
                  <a:srgbClr val="061B3A"/>
                </a:solidFill>
              </a:defRPr>
            </a:pPr>
            <a:r>
              <a:rPr sz="1584" b="1">
                <a:solidFill>
                  <a:srgbClr val="061B3A"/>
                </a:solidFill>
              </a:rPr>
              <a:t>Pacific People Partners (Thailand) Co., Ltd.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83B9FED-4C6D-40C3-A9EF-5393610768C4}"/>
              </a:ext>
            </a:extLst>
          </p:cNvPr>
          <p:cNvSpPr>
            <a:spLocks noGrp="1"/>
          </p:cNvSpPr>
          <p:nvPr/>
        </p:nvSpPr>
        <p:spPr>
          <a:xfrm>
            <a:off x="1123950" y="6877756"/>
            <a:ext cx="6324600" cy="122992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24" b="0">
                <a:solidFill>
                  <a:srgbClr val="34445C"/>
                </a:solidFill>
              </a:defRPr>
            </a:pPr>
            <a:r>
              <a:rPr lang="en-US" sz="1400" dirty="0">
                <a:solidFill>
                  <a:srgbClr val="34445C"/>
                </a:solidFill>
              </a:rPr>
              <a:t>Mobile</a:t>
            </a:r>
            <a:r>
              <a:rPr sz="1400" b="0" dirty="0">
                <a:solidFill>
                  <a:srgbClr val="34445C"/>
                </a:solidFill>
              </a:rPr>
              <a:t>: 0986630666</a:t>
            </a:r>
          </a:p>
          <a:p>
            <a:pPr algn="l">
              <a:defRPr sz="1224" b="0">
                <a:solidFill>
                  <a:srgbClr val="34445C"/>
                </a:solidFill>
              </a:defRPr>
            </a:pPr>
            <a:r>
              <a:rPr sz="1400" b="0" dirty="0">
                <a:solidFill>
                  <a:srgbClr val="34445C"/>
                </a:solidFill>
              </a:rPr>
              <a:t>Email: </a:t>
            </a:r>
            <a:r>
              <a:rPr sz="1400" b="0" dirty="0" err="1">
                <a:solidFill>
                  <a:srgbClr val="34445C"/>
                </a:solidFill>
              </a:rPr>
              <a:t>frank.feng@ppp.blue</a:t>
            </a:r>
            <a:endParaRPr sz="1400" b="0" dirty="0">
              <a:solidFill>
                <a:srgbClr val="34445C"/>
              </a:solidFill>
            </a:endParaRPr>
          </a:p>
          <a:p>
            <a:pPr algn="l">
              <a:defRPr sz="1224" b="0">
                <a:solidFill>
                  <a:srgbClr val="34445C"/>
                </a:solidFill>
              </a:defRPr>
            </a:pPr>
            <a:r>
              <a:rPr sz="1400" b="0" dirty="0">
                <a:solidFill>
                  <a:srgbClr val="34445C"/>
                </a:solidFill>
              </a:rPr>
              <a:t>Website: www.ppp.blue</a:t>
            </a:r>
          </a:p>
          <a:p>
            <a:pPr algn="l">
              <a:defRPr sz="1224" b="0">
                <a:solidFill>
                  <a:srgbClr val="34445C"/>
                </a:solidFill>
              </a:defRPr>
            </a:pPr>
            <a:r>
              <a:rPr sz="1400" b="0" dirty="0">
                <a:solidFill>
                  <a:srgbClr val="34445C"/>
                </a:solidFill>
              </a:rPr>
              <a:t>Address: 2122/11-15 Srinagarindra Rd, </a:t>
            </a:r>
            <a:r>
              <a:rPr sz="1400" b="0" dirty="0" err="1">
                <a:solidFill>
                  <a:srgbClr val="34445C"/>
                </a:solidFill>
              </a:rPr>
              <a:t>Thepharak</a:t>
            </a:r>
            <a:r>
              <a:rPr sz="1400" b="0" dirty="0">
                <a:solidFill>
                  <a:srgbClr val="34445C"/>
                </a:solidFill>
              </a:rPr>
              <a:t>, Mueang Samut Prakan District, Samut Prakan 10270</a:t>
            </a:r>
            <a:r>
              <a:rPr lang="en-US" sz="1400" b="0" dirty="0">
                <a:solidFill>
                  <a:srgbClr val="34445C"/>
                </a:solidFill>
              </a:rPr>
              <a:t> ,Thailand</a:t>
            </a:r>
            <a:endParaRPr sz="1400" b="0" dirty="0">
              <a:solidFill>
                <a:srgbClr val="34445C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FB1EFD-1F5E-489D-9C9F-436590F046C7}"/>
              </a:ext>
            </a:extLst>
          </p:cNvPr>
          <p:cNvSpPr>
            <a:spLocks noGrp="1"/>
          </p:cNvSpPr>
          <p:nvPr/>
        </p:nvSpPr>
        <p:spPr>
          <a:xfrm>
            <a:off x="742950" y="9983698"/>
            <a:ext cx="2381250" cy="51766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9B1938-871B-42E7-A4CE-7794A8CF7233}"/>
              </a:ext>
            </a:extLst>
          </p:cNvPr>
          <p:cNvSpPr>
            <a:spLocks noGrp="1"/>
          </p:cNvSpPr>
          <p:nvPr/>
        </p:nvSpPr>
        <p:spPr>
          <a:xfrm>
            <a:off x="3257550" y="9983698"/>
            <a:ext cx="2381250" cy="51766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C5CCA9-B06E-47EB-BB23-89D69287AB51}"/>
              </a:ext>
            </a:extLst>
          </p:cNvPr>
          <p:cNvSpPr>
            <a:spLocks noGrp="1"/>
          </p:cNvSpPr>
          <p:nvPr/>
        </p:nvSpPr>
        <p:spPr>
          <a:xfrm>
            <a:off x="5772150" y="9983698"/>
            <a:ext cx="2057400" cy="51766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64BAA5CF-E19B-4EA7-A133-05FADE434FF2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5A6A2EF-495B-4B25-95C4-2545EDB2507F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PPP connects global standards with Thailand execution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PPP连接国际标准与泰国本地执行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6AA90F-C0D4-4CD2-BBFD-4B76D12D7402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C3F85A-D365-4F87-9BFB-8B874827BE07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3663C0-8B5C-4C99-A336-9223B4BD05BB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1FBADDB-12D4-4E88-B7BC-CC08E9813E34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836CF3-DE5B-4CCD-94D0-305EEF70D815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246BED-FA23-45D1-A235-27D97F72C005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02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FF99F1-C7CF-4FC1-AC9A-A5232B3D728A}"/>
              </a:ext>
            </a:extLst>
          </p:cNvPr>
          <p:cNvSpPr>
            <a:spLocks noGrp="1"/>
          </p:cNvSpPr>
          <p:nvPr/>
        </p:nvSpPr>
        <p:spPr>
          <a:xfrm>
            <a:off x="590550" y="2874544"/>
            <a:ext cx="7200900" cy="103531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368" b="1">
                <a:solidFill>
                  <a:srgbClr val="061B3A"/>
                </a:solidFill>
              </a:defRPr>
            </a:pPr>
            <a:r>
              <a:rPr sz="1368" b="1">
                <a:solidFill>
                  <a:srgbClr val="061B3A"/>
                </a:solidFill>
              </a:rPr>
              <a:t>Pacific People Partners is a Thailand-based HR and workforce solutions partner for Chinese, U.S. and international companies operating in Thailand.</a:t>
            </a:r>
          </a:p>
          <a:p>
            <a:pPr algn="l">
              <a:defRPr sz="1368" b="1">
                <a:solidFill>
                  <a:srgbClr val="061B3A"/>
                </a:solidFill>
              </a:defRPr>
            </a:pPr>
            <a:r>
              <a:rPr sz="1368" b="1">
                <a:solidFill>
                  <a:srgbClr val="061B3A"/>
                </a:solidFill>
              </a:rPr>
              <a:t>Pacific People Partners 是立足泰国的人力资源与劳动力解决方案伙伴，服务在泰运营的中资、美资及国际企业。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C05C362-9967-42A5-9EFA-0412FB785DC8}"/>
              </a:ext>
            </a:extLst>
          </p:cNvPr>
          <p:cNvSpPr>
            <a:spLocks noGrp="1"/>
          </p:cNvSpPr>
          <p:nvPr/>
        </p:nvSpPr>
        <p:spPr>
          <a:xfrm>
            <a:off x="590550" y="4185941"/>
            <a:ext cx="3476625" cy="1518460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71F426D-5B7A-4E89-879A-FCE737B4EAA3}"/>
              </a:ext>
            </a:extLst>
          </p:cNvPr>
          <p:cNvSpPr>
            <a:spLocks noGrp="1"/>
          </p:cNvSpPr>
          <p:nvPr/>
        </p:nvSpPr>
        <p:spPr>
          <a:xfrm>
            <a:off x="800100" y="4349866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D41AEF-322B-4F5D-9DA6-A0BA9BC856ED}"/>
              </a:ext>
            </a:extLst>
          </p:cNvPr>
          <p:cNvSpPr>
            <a:spLocks noGrp="1"/>
          </p:cNvSpPr>
          <p:nvPr/>
        </p:nvSpPr>
        <p:spPr>
          <a:xfrm>
            <a:off x="800100" y="4487908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U.S.-style governance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美式治理标准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0BEA5B8-98A6-4A89-8F91-DC920180F1F8}"/>
              </a:ext>
            </a:extLst>
          </p:cNvPr>
          <p:cNvSpPr>
            <a:spLocks noGrp="1"/>
          </p:cNvSpPr>
          <p:nvPr/>
        </p:nvSpPr>
        <p:spPr>
          <a:xfrm>
            <a:off x="800100" y="4919288"/>
            <a:ext cx="3057525" cy="64707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Clear standards, disciplined delivery and accountable service management.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清晰标准、规范交付、责任明确的服务管理。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D07F96D-0B60-4EAC-910E-C3A7EFB55904}"/>
              </a:ext>
            </a:extLst>
          </p:cNvPr>
          <p:cNvSpPr>
            <a:spLocks noGrp="1"/>
          </p:cNvSpPr>
          <p:nvPr/>
        </p:nvSpPr>
        <p:spPr>
          <a:xfrm>
            <a:off x="4505325" y="4185941"/>
            <a:ext cx="3476625" cy="1518460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6C7AF3B-0EDB-40B6-B319-73CE0D672995}"/>
              </a:ext>
            </a:extLst>
          </p:cNvPr>
          <p:cNvSpPr>
            <a:spLocks noGrp="1"/>
          </p:cNvSpPr>
          <p:nvPr/>
        </p:nvSpPr>
        <p:spPr>
          <a:xfrm>
            <a:off x="4714875" y="4349866"/>
            <a:ext cx="552450" cy="25883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C125AA0-CA88-4D6E-8B4F-E66AB49ECD7A}"/>
              </a:ext>
            </a:extLst>
          </p:cNvPr>
          <p:cNvSpPr>
            <a:spLocks noGrp="1"/>
          </p:cNvSpPr>
          <p:nvPr/>
        </p:nvSpPr>
        <p:spPr>
          <a:xfrm>
            <a:off x="4714875" y="4487908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Thailand local execution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泰国本地执行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8D426FE-8479-4929-BC98-A8B017706CA2}"/>
              </a:ext>
            </a:extLst>
          </p:cNvPr>
          <p:cNvSpPr>
            <a:spLocks noGrp="1"/>
          </p:cNvSpPr>
          <p:nvPr/>
        </p:nvSpPr>
        <p:spPr>
          <a:xfrm>
            <a:off x="4714875" y="4919288"/>
            <a:ext cx="3057525" cy="64707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Factory-side support, multilingual communication and local labor coordination.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驻厂支持、多语言沟通、本地劳动事务协调。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6C1C4540-01D3-4847-BB79-D2AB9A612EA7}"/>
              </a:ext>
            </a:extLst>
          </p:cNvPr>
          <p:cNvSpPr>
            <a:spLocks noGrp="1"/>
          </p:cNvSpPr>
          <p:nvPr/>
        </p:nvSpPr>
        <p:spPr>
          <a:xfrm>
            <a:off x="590550" y="6049506"/>
            <a:ext cx="3476625" cy="17255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975AC4A-71C7-4303-A90A-1778518767CC}"/>
              </a:ext>
            </a:extLst>
          </p:cNvPr>
          <p:cNvSpPr>
            <a:spLocks noGrp="1"/>
          </p:cNvSpPr>
          <p:nvPr/>
        </p:nvSpPr>
        <p:spPr>
          <a:xfrm>
            <a:off x="800100" y="6213430"/>
            <a:ext cx="552450" cy="25883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A219A5D-B5C1-4907-8BB5-41AFCCAE3CD3}"/>
              </a:ext>
            </a:extLst>
          </p:cNvPr>
          <p:cNvSpPr>
            <a:spLocks noGrp="1"/>
          </p:cNvSpPr>
          <p:nvPr/>
        </p:nvSpPr>
        <p:spPr>
          <a:xfrm>
            <a:off x="800100" y="6351472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People-centered compliance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以人为本的合规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271C844-5C64-44B0-9681-166AE376B71C}"/>
              </a:ext>
            </a:extLst>
          </p:cNvPr>
          <p:cNvSpPr>
            <a:spLocks noGrp="1"/>
          </p:cNvSpPr>
          <p:nvPr/>
        </p:nvSpPr>
        <p:spPr>
          <a:xfrm>
            <a:off x="800100" y="6782853"/>
            <a:ext cx="3057525" cy="85413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Labor compliance is the baseline; dignity and fairness are the operating method.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劳动合规是底线，尊严与公平是方法。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E4094FF-EBFE-4FB5-9C92-248F5373DD42}"/>
              </a:ext>
            </a:extLst>
          </p:cNvPr>
          <p:cNvSpPr>
            <a:spLocks noGrp="1"/>
          </p:cNvSpPr>
          <p:nvPr/>
        </p:nvSpPr>
        <p:spPr>
          <a:xfrm>
            <a:off x="4505325" y="6049506"/>
            <a:ext cx="3476625" cy="17255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86953C2-F9A9-4F3D-BE5A-81E64B253690}"/>
              </a:ext>
            </a:extLst>
          </p:cNvPr>
          <p:cNvSpPr>
            <a:spLocks noGrp="1"/>
          </p:cNvSpPr>
          <p:nvPr/>
        </p:nvSpPr>
        <p:spPr>
          <a:xfrm>
            <a:off x="4714875" y="6213430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2002777-D743-4029-AFDE-3AD41F129E28}"/>
              </a:ext>
            </a:extLst>
          </p:cNvPr>
          <p:cNvSpPr>
            <a:spLocks noGrp="1"/>
          </p:cNvSpPr>
          <p:nvPr/>
        </p:nvSpPr>
        <p:spPr>
          <a:xfrm>
            <a:off x="4714875" y="6351472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Technology-enabled HR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技术赋能HR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A4152EC-A48F-4B61-ADEB-4CBEE8F64C8B}"/>
              </a:ext>
            </a:extLst>
          </p:cNvPr>
          <p:cNvSpPr>
            <a:spLocks noGrp="1"/>
          </p:cNvSpPr>
          <p:nvPr/>
        </p:nvSpPr>
        <p:spPr>
          <a:xfrm>
            <a:off x="4714875" y="6782853"/>
            <a:ext cx="3057525" cy="85413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AI dashboards, workflow tracking and reports improve visibility and speed.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AI看板、流程追踪与报告提升透明度和响应速度。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2" y="874227"/>
            <a:ext cx="749808" cy="532334"/>
          </a:xfrm>
          <a:prstGeom prst="rect">
            <a:avLst/>
          </a:prstGeom>
        </p:spPr>
      </p:pic>
      <p:pic>
        <p:nvPicPr>
          <p:cNvPr id="29" name="Picture 28" descr="team_wall_b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8343616"/>
            <a:ext cx="7391400" cy="2599734"/>
          </a:xfrm>
          <a:prstGeom prst="rect">
            <a:avLst/>
          </a:prstGeom>
          <a:ln w="18288">
            <a:solidFill>
              <a:srgbClr val="FFFFFF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590550" y="10759047"/>
            <a:ext cx="1543576" cy="184303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590550" y="8247560"/>
            <a:ext cx="7391400" cy="117743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634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C1010526-E858-4CF5-AB12-A0EA8F1FF045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726F84-7375-448E-81F3-F24FB9300AA4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Culture gives the operating system its purpose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文化为运营系统赋予方向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62610E-5393-40D0-A92E-13BB22E79089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02357F-C223-4563-AE62-2E52F175A99B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FFE199-38E4-4464-93A0-7C5545DB479E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B92847E-EDA2-417F-90B7-41F2E79F4360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44A1C1-B16A-4539-961A-20FEE0FF150D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C6C0B1-9466-44D5-9A59-31AE3E96A419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03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6D76DEB-8AE2-44AF-839D-FBC24A90FD28}"/>
              </a:ext>
            </a:extLst>
          </p:cNvPr>
          <p:cNvSpPr>
            <a:spLocks noGrp="1"/>
          </p:cNvSpPr>
          <p:nvPr/>
        </p:nvSpPr>
        <p:spPr>
          <a:xfrm>
            <a:off x="590550" y="2874544"/>
            <a:ext cx="7391400" cy="1656502"/>
          </a:xfrm>
          <a:prstGeom prst="roundRect">
            <a:avLst>
              <a:gd name="adj" fmla="val 8333"/>
            </a:avLst>
          </a:prstGeom>
          <a:solidFill>
            <a:srgbClr val="061B3A"/>
          </a:solidFill>
          <a:ln w="9525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C66DE84-2E46-455B-9855-1EA97DF10808}"/>
              </a:ext>
            </a:extLst>
          </p:cNvPr>
          <p:cNvSpPr>
            <a:spLocks noGrp="1"/>
          </p:cNvSpPr>
          <p:nvPr/>
        </p:nvSpPr>
        <p:spPr>
          <a:xfrm>
            <a:off x="990600" y="3305924"/>
            <a:ext cx="6591300" cy="50040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2232" b="1">
                <a:solidFill>
                  <a:srgbClr val="FFFFFF"/>
                </a:solidFill>
              </a:defRPr>
            </a:pPr>
            <a:r>
              <a:rPr sz="2232" b="1">
                <a:solidFill>
                  <a:srgbClr val="FFFFFF"/>
                </a:solidFill>
              </a:rPr>
              <a:t>People First. Purpose Driven. Parity Always.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1863BE-55BF-4B1E-8C7A-05F3B09D8B3D}"/>
              </a:ext>
            </a:extLst>
          </p:cNvPr>
          <p:cNvSpPr>
            <a:spLocks noGrp="1"/>
          </p:cNvSpPr>
          <p:nvPr/>
        </p:nvSpPr>
        <p:spPr>
          <a:xfrm>
            <a:off x="1123950" y="3789071"/>
            <a:ext cx="6324600" cy="48314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08" b="0">
                <a:solidFill>
                  <a:srgbClr val="DDEBFF"/>
                </a:solidFill>
              </a:defRPr>
            </a:pPr>
            <a:r>
              <a:rPr sz="1008" b="0" dirty="0">
                <a:solidFill>
                  <a:srgbClr val="DDEBFF"/>
                </a:solidFill>
              </a:rPr>
              <a:t>Our culture sets the standard for how we recruit, manage, communicate and solve workforce problems.</a:t>
            </a:r>
          </a:p>
          <a:p>
            <a:pPr algn="ctr">
              <a:defRPr sz="1008" b="0">
                <a:solidFill>
                  <a:srgbClr val="DDEBFF"/>
                </a:solidFill>
              </a:defRPr>
            </a:pPr>
            <a:r>
              <a:rPr sz="1008" b="0" dirty="0" err="1">
                <a:solidFill>
                  <a:srgbClr val="DDEBFF"/>
                </a:solidFill>
              </a:rPr>
              <a:t>我们的文化决定我们如何招聘、管理、沟通并解决用工问题</a:t>
            </a:r>
            <a:r>
              <a:rPr sz="1008" b="0" dirty="0">
                <a:solidFill>
                  <a:srgbClr val="DDEBFF"/>
                </a:solidFill>
              </a:rPr>
              <a:t>。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86590EC-D227-406C-B077-55096A778D4A}"/>
              </a:ext>
            </a:extLst>
          </p:cNvPr>
          <p:cNvSpPr>
            <a:spLocks noGrp="1"/>
          </p:cNvSpPr>
          <p:nvPr/>
        </p:nvSpPr>
        <p:spPr>
          <a:xfrm>
            <a:off x="590550" y="5014192"/>
            <a:ext cx="2247900" cy="17255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C60FFDE-F9D0-4CEC-819B-5FD8A5552983}"/>
              </a:ext>
            </a:extLst>
          </p:cNvPr>
          <p:cNvSpPr>
            <a:spLocks noGrp="1"/>
          </p:cNvSpPr>
          <p:nvPr/>
        </p:nvSpPr>
        <p:spPr>
          <a:xfrm>
            <a:off x="800100" y="5178117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DD06BC6-F523-47C0-96AD-75310FBA34CC}"/>
              </a:ext>
            </a:extLst>
          </p:cNvPr>
          <p:cNvSpPr>
            <a:spLocks noGrp="1"/>
          </p:cNvSpPr>
          <p:nvPr/>
        </p:nvSpPr>
        <p:spPr>
          <a:xfrm>
            <a:off x="800100" y="5316159"/>
            <a:ext cx="1828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People First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以人为先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0E13989-025C-48B6-952E-046F30AE709B}"/>
              </a:ext>
            </a:extLst>
          </p:cNvPr>
          <p:cNvSpPr>
            <a:spLocks noGrp="1"/>
          </p:cNvSpPr>
          <p:nvPr/>
        </p:nvSpPr>
        <p:spPr>
          <a:xfrm>
            <a:off x="800100" y="5747539"/>
            <a:ext cx="1828800" cy="85413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Clear communication, timely support and fair treatment.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清楚沟通、及时支持、公平对待。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0346CDB-C881-4122-AE20-B3EFCAB4AC6B}"/>
              </a:ext>
            </a:extLst>
          </p:cNvPr>
          <p:cNvSpPr>
            <a:spLocks noGrp="1"/>
          </p:cNvSpPr>
          <p:nvPr/>
        </p:nvSpPr>
        <p:spPr>
          <a:xfrm>
            <a:off x="3162300" y="5014192"/>
            <a:ext cx="2247900" cy="17255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505549B-F191-4D28-8E91-C9F684E7556B}"/>
              </a:ext>
            </a:extLst>
          </p:cNvPr>
          <p:cNvSpPr>
            <a:spLocks noGrp="1"/>
          </p:cNvSpPr>
          <p:nvPr/>
        </p:nvSpPr>
        <p:spPr>
          <a:xfrm>
            <a:off x="3371850" y="5178117"/>
            <a:ext cx="552450" cy="25883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7417FCE-F1AB-4E45-91F2-4DDBDD6735AC}"/>
              </a:ext>
            </a:extLst>
          </p:cNvPr>
          <p:cNvSpPr>
            <a:spLocks noGrp="1"/>
          </p:cNvSpPr>
          <p:nvPr/>
        </p:nvSpPr>
        <p:spPr>
          <a:xfrm>
            <a:off x="3371850" y="5316159"/>
            <a:ext cx="1828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Purpose Driven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使命驱动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50A611A-323D-47C0-B7AE-E6061DDDF1FA}"/>
              </a:ext>
            </a:extLst>
          </p:cNvPr>
          <p:cNvSpPr>
            <a:spLocks noGrp="1"/>
          </p:cNvSpPr>
          <p:nvPr/>
        </p:nvSpPr>
        <p:spPr>
          <a:xfrm>
            <a:off x="3371850" y="5747539"/>
            <a:ext cx="1828800" cy="85413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Every service solves a real business and human problem.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每项服务都解决真实的企业与人的问题。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B85B680-6994-4CBC-9403-D859564B4129}"/>
              </a:ext>
            </a:extLst>
          </p:cNvPr>
          <p:cNvSpPr>
            <a:spLocks noGrp="1"/>
          </p:cNvSpPr>
          <p:nvPr/>
        </p:nvSpPr>
        <p:spPr>
          <a:xfrm>
            <a:off x="5734050" y="5014192"/>
            <a:ext cx="2247900" cy="17255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B631118-18BC-4A4A-B3B7-4530F8161C13}"/>
              </a:ext>
            </a:extLst>
          </p:cNvPr>
          <p:cNvSpPr>
            <a:spLocks noGrp="1"/>
          </p:cNvSpPr>
          <p:nvPr/>
        </p:nvSpPr>
        <p:spPr>
          <a:xfrm>
            <a:off x="5943600" y="5178117"/>
            <a:ext cx="552450" cy="25883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29C2332-09F5-489F-978A-41A9E9D55B6D}"/>
              </a:ext>
            </a:extLst>
          </p:cNvPr>
          <p:cNvSpPr>
            <a:spLocks noGrp="1"/>
          </p:cNvSpPr>
          <p:nvPr/>
        </p:nvSpPr>
        <p:spPr>
          <a:xfrm>
            <a:off x="5943600" y="5316159"/>
            <a:ext cx="1828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Parity Always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平等准则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D608FA5-5B62-4651-8E1B-6E3ED96BE0E6}"/>
              </a:ext>
            </a:extLst>
          </p:cNvPr>
          <p:cNvSpPr>
            <a:spLocks noGrp="1"/>
          </p:cNvSpPr>
          <p:nvPr/>
        </p:nvSpPr>
        <p:spPr>
          <a:xfrm>
            <a:off x="5943600" y="5747539"/>
            <a:ext cx="1828800" cy="85413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Equal respect and standards across nationality, role and background.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跨国籍、岗位、背景的平等尊重与标准。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474A33C-88DE-42A2-B23E-791929C6037F}"/>
              </a:ext>
            </a:extLst>
          </p:cNvPr>
          <p:cNvSpPr>
            <a:spLocks noGrp="1"/>
          </p:cNvSpPr>
          <p:nvPr/>
        </p:nvSpPr>
        <p:spPr>
          <a:xfrm>
            <a:off x="590550" y="7360903"/>
            <a:ext cx="2095500" cy="25020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512" b="1">
                <a:solidFill>
                  <a:srgbClr val="005BBB"/>
                </a:solidFill>
              </a:defRPr>
            </a:pPr>
            <a:r>
              <a:rPr sz="1512" b="1">
                <a:solidFill>
                  <a:srgbClr val="005BBB"/>
                </a:solidFill>
              </a:rPr>
              <a:t>Vision / 愿景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CE03C50-AC6D-4B64-B93B-5284A2F8B964}"/>
              </a:ext>
            </a:extLst>
          </p:cNvPr>
          <p:cNvSpPr>
            <a:spLocks noGrp="1"/>
          </p:cNvSpPr>
          <p:nvPr/>
        </p:nvSpPr>
        <p:spPr>
          <a:xfrm>
            <a:off x="590550" y="7723263"/>
            <a:ext cx="7239000" cy="77648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440" b="1">
                <a:solidFill>
                  <a:srgbClr val="061B3A"/>
                </a:solidFill>
              </a:defRPr>
            </a:pPr>
            <a:r>
              <a:rPr sz="1440" b="1" dirty="0">
                <a:solidFill>
                  <a:srgbClr val="061B3A"/>
                </a:solidFill>
              </a:rPr>
              <a:t>A fairer and smarter labor ecosystem where every person has equal access to meaningful work.</a:t>
            </a:r>
          </a:p>
          <a:p>
            <a:pPr algn="l">
              <a:defRPr sz="1440" b="1">
                <a:solidFill>
                  <a:srgbClr val="061B3A"/>
                </a:solidFill>
              </a:defRPr>
            </a:pPr>
            <a:r>
              <a:rPr sz="1440" b="1" dirty="0" err="1">
                <a:solidFill>
                  <a:srgbClr val="061B3A"/>
                </a:solidFill>
              </a:rPr>
              <a:t>建设更公平、更智能的劳动生态，让每个人都能平等获得有尊严、有意义的工作机会</a:t>
            </a:r>
            <a:r>
              <a:rPr sz="1440" b="1" dirty="0">
                <a:solidFill>
                  <a:srgbClr val="061B3A"/>
                </a:solidFill>
              </a:rPr>
              <a:t>。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3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8D464AFA-06E0-4AA5-A9FC-1FC62E6EC00D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789891-5C30-4FDD-9529-3989910D61AA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Technology must serve people, not replace people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技术必须服务于人，而不是替代人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4199FB-E759-4C63-B390-1DE0E83C052E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32E45B-B383-47F4-A8B5-811F6C6353E1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6DE779-AC3B-4B6B-8F7B-664889E306BE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44F4558-779D-4DF2-8D63-B5480C064F86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23F7D36-3356-42B8-B0C4-A7FF18E52D4E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060A2A-4104-4DB1-B6BA-4378A08E9437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04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90B8E5B-2E47-457E-BBA4-75B904D247D2}"/>
              </a:ext>
            </a:extLst>
          </p:cNvPr>
          <p:cNvSpPr>
            <a:spLocks noGrp="1"/>
          </p:cNvSpPr>
          <p:nvPr/>
        </p:nvSpPr>
        <p:spPr>
          <a:xfrm>
            <a:off x="590550" y="2805523"/>
            <a:ext cx="7200900" cy="67295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800" b="1">
                <a:solidFill>
                  <a:srgbClr val="061B3A"/>
                </a:solidFill>
              </a:defRPr>
            </a:pPr>
            <a:r>
              <a:rPr sz="1800" b="1">
                <a:solidFill>
                  <a:srgbClr val="061B3A"/>
                </a:solidFill>
              </a:rPr>
              <a:t>主动拥抱AI与具身机器人时代，是为了让人的价值被更清楚地看见、更公平地尊重、更高效地放大。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5B971D0-A655-4463-873C-FD6748E808E4}"/>
              </a:ext>
            </a:extLst>
          </p:cNvPr>
          <p:cNvSpPr>
            <a:spLocks noGrp="1"/>
          </p:cNvSpPr>
          <p:nvPr/>
        </p:nvSpPr>
        <p:spPr>
          <a:xfrm>
            <a:off x="590550" y="3659657"/>
            <a:ext cx="7200900" cy="509029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584" b="1">
                <a:solidFill>
                  <a:srgbClr val="005BBB"/>
                </a:solidFill>
              </a:defRPr>
            </a:pPr>
            <a:r>
              <a:rPr sz="1584" b="1">
                <a:solidFill>
                  <a:srgbClr val="005BBB"/>
                </a:solidFill>
              </a:rPr>
              <a:t>We embrace AI and embodied robotics to make human value more visible, more respected, and more amplified.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9266EC6-6653-4982-929E-CB57C366BF92}"/>
              </a:ext>
            </a:extLst>
          </p:cNvPr>
          <p:cNvSpPr>
            <a:spLocks noGrp="1"/>
          </p:cNvSpPr>
          <p:nvPr/>
        </p:nvSpPr>
        <p:spPr>
          <a:xfrm>
            <a:off x="742950" y="4669087"/>
            <a:ext cx="7086600" cy="1725523"/>
          </a:xfrm>
          <a:prstGeom prst="roundRect">
            <a:avLst>
              <a:gd name="adj" fmla="val 8000"/>
            </a:avLst>
          </a:prstGeom>
          <a:solidFill>
            <a:srgbClr val="061B3A"/>
          </a:solidFill>
          <a:ln w="9525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9C80FD5-A695-4DFB-B41D-3FA60A286593}"/>
              </a:ext>
            </a:extLst>
          </p:cNvPr>
          <p:cNvSpPr>
            <a:spLocks noGrp="1"/>
          </p:cNvSpPr>
          <p:nvPr/>
        </p:nvSpPr>
        <p:spPr>
          <a:xfrm>
            <a:off x="1104900" y="4945170"/>
            <a:ext cx="6362700" cy="43138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872" b="1">
                <a:solidFill>
                  <a:srgbClr val="FFFFFF"/>
                </a:solidFill>
              </a:defRPr>
            </a:pPr>
            <a:r>
              <a:rPr sz="1872" b="1" dirty="0">
                <a:solidFill>
                  <a:srgbClr val="FFFFFF"/>
                </a:solidFill>
              </a:rPr>
              <a:t>PPP believes technology should serve people, not replace people.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71FF803-A174-4890-A12E-4757966BC474}"/>
              </a:ext>
            </a:extLst>
          </p:cNvPr>
          <p:cNvSpPr>
            <a:spLocks noGrp="1"/>
          </p:cNvSpPr>
          <p:nvPr/>
        </p:nvSpPr>
        <p:spPr>
          <a:xfrm>
            <a:off x="1162050" y="5694071"/>
            <a:ext cx="6248400" cy="327849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80" b="0">
                <a:solidFill>
                  <a:srgbClr val="DDEBFF"/>
                </a:solidFill>
              </a:defRPr>
            </a:pPr>
            <a:r>
              <a:rPr sz="1080" b="0" dirty="0">
                <a:solidFill>
                  <a:srgbClr val="DDEBFF"/>
                </a:solidFill>
              </a:rPr>
              <a:t>AI reveals workforce signals. Robotics can absorb repetitive or risky tasks. People move toward safer, higher-value work.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631E49A-7DC1-45C4-A1C9-1A52190C19C5}"/>
              </a:ext>
            </a:extLst>
          </p:cNvPr>
          <p:cNvSpPr>
            <a:spLocks noGrp="1"/>
          </p:cNvSpPr>
          <p:nvPr/>
        </p:nvSpPr>
        <p:spPr>
          <a:xfrm>
            <a:off x="742950" y="7015798"/>
            <a:ext cx="7086600" cy="1794544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5473009-5FBD-4576-8AE1-1439C637ADBE}"/>
              </a:ext>
            </a:extLst>
          </p:cNvPr>
          <p:cNvSpPr>
            <a:spLocks noGrp="1"/>
          </p:cNvSpPr>
          <p:nvPr/>
        </p:nvSpPr>
        <p:spPr>
          <a:xfrm>
            <a:off x="952500" y="7171096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89BB51E-DD9B-4731-8ECE-886619EB6538}"/>
              </a:ext>
            </a:extLst>
          </p:cNvPr>
          <p:cNvSpPr>
            <a:spLocks noGrp="1"/>
          </p:cNvSpPr>
          <p:nvPr/>
        </p:nvSpPr>
        <p:spPr>
          <a:xfrm>
            <a:off x="952500" y="7309137"/>
            <a:ext cx="6667500" cy="23294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1">
                <a:solidFill>
                  <a:srgbClr val="061B3A"/>
                </a:solidFill>
              </a:defRPr>
            </a:pPr>
            <a:r>
              <a:rPr sz="1296" b="1">
                <a:solidFill>
                  <a:srgbClr val="061B3A"/>
                </a:solidFill>
              </a:rPr>
              <a:t>文化定位 / Cultural Positioning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C6BBD68-5C85-418C-9284-F418227E2383}"/>
              </a:ext>
            </a:extLst>
          </p:cNvPr>
          <p:cNvSpPr>
            <a:spLocks noGrp="1"/>
          </p:cNvSpPr>
          <p:nvPr/>
        </p:nvSpPr>
        <p:spPr>
          <a:xfrm>
            <a:off x="952500" y="7636987"/>
            <a:ext cx="6667500" cy="578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0">
                <a:solidFill>
                  <a:srgbClr val="34445C"/>
                </a:solidFill>
              </a:defRPr>
            </a:pPr>
            <a:r>
              <a:rPr sz="1080" b="0">
                <a:solidFill>
                  <a:srgbClr val="34445C"/>
                </a:solidFill>
              </a:rPr>
              <a:t>AI与具身机器人不是独立于企业文化之外的技术项目，而是PPP践行以人为先、以使命为驱动、以平等为准则的工具。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6CE4D35-4A4E-4B19-A4B6-F9DC106E50C8}"/>
              </a:ext>
            </a:extLst>
          </p:cNvPr>
          <p:cNvSpPr>
            <a:spLocks noGrp="1"/>
          </p:cNvSpPr>
          <p:nvPr/>
        </p:nvSpPr>
        <p:spPr>
          <a:xfrm>
            <a:off x="952500" y="8139758"/>
            <a:ext cx="66675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36" b="0">
                <a:solidFill>
                  <a:srgbClr val="6B7A90"/>
                </a:solidFill>
              </a:defRPr>
            </a:pPr>
            <a:r>
              <a:rPr sz="936" b="0" dirty="0">
                <a:solidFill>
                  <a:srgbClr val="6B7A90"/>
                </a:solidFill>
              </a:rPr>
              <a:t>AI and embodied robotics are not separate technology projects. They help PPP practice People First, Purpose Driven and Parity Always in a visible and scalable way.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  <p:pic>
        <p:nvPicPr>
          <p:cNvPr id="22" name="Picture 21" descr="interview_b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8965639"/>
            <a:ext cx="7111746" cy="2501373"/>
          </a:xfrm>
          <a:prstGeom prst="rect">
            <a:avLst/>
          </a:prstGeom>
          <a:ln w="18288">
            <a:solidFill>
              <a:srgbClr val="FFFFFF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742950" y="11294427"/>
            <a:ext cx="1417320" cy="16459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742950" y="8958783"/>
            <a:ext cx="7111746" cy="89059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5063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9BEEC4F-0D9F-4565-95C3-3FF0BD825A36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62F0A45-6170-4F2D-82F3-7F9D19B38E5D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AI and robotics extend the Three Ps into the future of work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AI与机器人让三个P走向未来工作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B2E689-F406-434A-9FE2-180A1C964A95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C0C6FA-C9B1-4F64-8F0B-75943B3F3797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EBBA29-CC8B-4D64-BE84-8CF0796075F4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D0F715-CFF8-44E5-AB0F-E833A59E2751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2C5829-2550-49E7-BE6E-9E1572D4D6B9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4971CC9-A37E-4B03-9DD5-6F49B383F51F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05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697C397-907D-460A-B146-8AF4F3553AC3}"/>
              </a:ext>
            </a:extLst>
          </p:cNvPr>
          <p:cNvSpPr>
            <a:spLocks noGrp="1"/>
          </p:cNvSpPr>
          <p:nvPr/>
        </p:nvSpPr>
        <p:spPr>
          <a:xfrm>
            <a:off x="590550" y="2805523"/>
            <a:ext cx="7391400" cy="17255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28546CE-9757-4F3C-9225-79F8259B3F4C}"/>
              </a:ext>
            </a:extLst>
          </p:cNvPr>
          <p:cNvSpPr>
            <a:spLocks noGrp="1"/>
          </p:cNvSpPr>
          <p:nvPr/>
        </p:nvSpPr>
        <p:spPr>
          <a:xfrm>
            <a:off x="800100" y="2960820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0317D45-A492-4967-9B95-7FC2A8D775EE}"/>
              </a:ext>
            </a:extLst>
          </p:cNvPr>
          <p:cNvSpPr>
            <a:spLocks noGrp="1"/>
          </p:cNvSpPr>
          <p:nvPr/>
        </p:nvSpPr>
        <p:spPr>
          <a:xfrm>
            <a:off x="800100" y="3098862"/>
            <a:ext cx="6972300" cy="23294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1">
                <a:solidFill>
                  <a:srgbClr val="061B3A"/>
                </a:solidFill>
              </a:defRPr>
            </a:pPr>
            <a:r>
              <a:rPr sz="1296" b="1">
                <a:solidFill>
                  <a:srgbClr val="061B3A"/>
                </a:solidFill>
              </a:rPr>
              <a:t>People First / 以人为先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84941E-B6A0-4D55-9028-26AD555B0B4F}"/>
              </a:ext>
            </a:extLst>
          </p:cNvPr>
          <p:cNvSpPr>
            <a:spLocks noGrp="1"/>
          </p:cNvSpPr>
          <p:nvPr/>
        </p:nvSpPr>
        <p:spPr>
          <a:xfrm>
            <a:off x="800100" y="3426711"/>
            <a:ext cx="6972300" cy="578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0">
                <a:solidFill>
                  <a:srgbClr val="34445C"/>
                </a:solidFill>
              </a:defRPr>
            </a:pPr>
            <a:r>
              <a:rPr sz="1080" b="0">
                <a:solidFill>
                  <a:srgbClr val="34445C"/>
                </a:solidFill>
              </a:rPr>
              <a:t>AI与机器人不是人的替代者，而是人的能力放大器。技术承担重复、危险、低效的环节，让人走向更安全、更有价值的岗位。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AB77155-60E4-434D-882D-891DC32CDAA0}"/>
              </a:ext>
            </a:extLst>
          </p:cNvPr>
          <p:cNvSpPr>
            <a:spLocks noGrp="1"/>
          </p:cNvSpPr>
          <p:nvPr/>
        </p:nvSpPr>
        <p:spPr>
          <a:xfrm>
            <a:off x="800100" y="3930883"/>
            <a:ext cx="6972300" cy="31922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36" b="0">
                <a:solidFill>
                  <a:srgbClr val="6B7A90"/>
                </a:solidFill>
              </a:defRPr>
            </a:pPr>
            <a:r>
              <a:rPr sz="936" b="0" dirty="0">
                <a:solidFill>
                  <a:srgbClr val="6B7A90"/>
                </a:solidFill>
              </a:rPr>
              <a:t>AI and robotics are not replacements for people. They amplify human capability by taking on repetitive, risky and inefficient work so people can move toward safer, higher-value roles.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B1D8A9F-98DB-4969-8B84-DC39E72E41B4}"/>
              </a:ext>
            </a:extLst>
          </p:cNvPr>
          <p:cNvSpPr>
            <a:spLocks noGrp="1"/>
          </p:cNvSpPr>
          <p:nvPr/>
        </p:nvSpPr>
        <p:spPr>
          <a:xfrm>
            <a:off x="590550" y="4807129"/>
            <a:ext cx="7391400" cy="17255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B11B29-0589-423B-BCD1-2916252AA20D}"/>
              </a:ext>
            </a:extLst>
          </p:cNvPr>
          <p:cNvSpPr>
            <a:spLocks noGrp="1"/>
          </p:cNvSpPr>
          <p:nvPr/>
        </p:nvSpPr>
        <p:spPr>
          <a:xfrm>
            <a:off x="800100" y="4962426"/>
            <a:ext cx="552450" cy="25883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D48FCE1-97F8-4C6F-8309-69B729DEC9D9}"/>
              </a:ext>
            </a:extLst>
          </p:cNvPr>
          <p:cNvSpPr>
            <a:spLocks noGrp="1"/>
          </p:cNvSpPr>
          <p:nvPr/>
        </p:nvSpPr>
        <p:spPr>
          <a:xfrm>
            <a:off x="800100" y="5100468"/>
            <a:ext cx="6972300" cy="23294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1">
                <a:solidFill>
                  <a:srgbClr val="061B3A"/>
                </a:solidFill>
              </a:defRPr>
            </a:pPr>
            <a:r>
              <a:rPr sz="1296" b="1">
                <a:solidFill>
                  <a:srgbClr val="061B3A"/>
                </a:solidFill>
              </a:rPr>
              <a:t>Purpose Driven / 以使命为驱动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7C9C427-2322-4626-B96D-C531674FDFF7}"/>
              </a:ext>
            </a:extLst>
          </p:cNvPr>
          <p:cNvSpPr>
            <a:spLocks noGrp="1"/>
          </p:cNvSpPr>
          <p:nvPr/>
        </p:nvSpPr>
        <p:spPr>
          <a:xfrm>
            <a:off x="800100" y="5428317"/>
            <a:ext cx="6972300" cy="578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0">
                <a:solidFill>
                  <a:srgbClr val="34445C"/>
                </a:solidFill>
              </a:defRPr>
            </a:pPr>
            <a:r>
              <a:rPr sz="1080" b="0">
                <a:solidFill>
                  <a:srgbClr val="34445C"/>
                </a:solidFill>
              </a:rPr>
              <a:t>我们不为技术而技术。每一次AI系统、自动化流程和具身机器人方案，都必须服务于效率、合规、员工体验和稳定运营。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3AF817A-688A-4DA4-A6DF-FE0AC063DFAB}"/>
              </a:ext>
            </a:extLst>
          </p:cNvPr>
          <p:cNvSpPr>
            <a:spLocks noGrp="1"/>
          </p:cNvSpPr>
          <p:nvPr/>
        </p:nvSpPr>
        <p:spPr>
          <a:xfrm>
            <a:off x="904875" y="5913349"/>
            <a:ext cx="6972300" cy="31922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36" b="0">
                <a:solidFill>
                  <a:srgbClr val="6B7A90"/>
                </a:solidFill>
              </a:defRPr>
            </a:pPr>
            <a:r>
              <a:rPr sz="936" b="0" dirty="0">
                <a:solidFill>
                  <a:srgbClr val="6B7A90"/>
                </a:solidFill>
              </a:rPr>
              <a:t>We do not adopt technology for its own sake. Every AI workflow, automation process and robotics solution must improve efficiency, compliance, employee experience and operational reliability.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BF9D900-A7F1-4A8F-B006-907C83EF2095}"/>
              </a:ext>
            </a:extLst>
          </p:cNvPr>
          <p:cNvSpPr>
            <a:spLocks noGrp="1"/>
          </p:cNvSpPr>
          <p:nvPr/>
        </p:nvSpPr>
        <p:spPr>
          <a:xfrm>
            <a:off x="590550" y="6808736"/>
            <a:ext cx="7391400" cy="17255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F24E2BB-EC10-4041-A0F5-68EA39A7EDFE}"/>
              </a:ext>
            </a:extLst>
          </p:cNvPr>
          <p:cNvSpPr>
            <a:spLocks noGrp="1"/>
          </p:cNvSpPr>
          <p:nvPr/>
        </p:nvSpPr>
        <p:spPr>
          <a:xfrm>
            <a:off x="800100" y="6964033"/>
            <a:ext cx="552450" cy="25883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74B4D63-1CE1-4C3C-AD88-27FD5C12C63E}"/>
              </a:ext>
            </a:extLst>
          </p:cNvPr>
          <p:cNvSpPr>
            <a:spLocks noGrp="1"/>
          </p:cNvSpPr>
          <p:nvPr/>
        </p:nvSpPr>
        <p:spPr>
          <a:xfrm>
            <a:off x="800100" y="7102075"/>
            <a:ext cx="6972300" cy="232946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1">
                <a:solidFill>
                  <a:srgbClr val="061B3A"/>
                </a:solidFill>
              </a:defRPr>
            </a:pPr>
            <a:r>
              <a:rPr sz="1296" b="1">
                <a:solidFill>
                  <a:srgbClr val="061B3A"/>
                </a:solidFill>
              </a:rPr>
              <a:t>Parity Always / 以平等为准则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F1D6BC3-4CB0-4EFD-A9B4-9AB009583ACF}"/>
              </a:ext>
            </a:extLst>
          </p:cNvPr>
          <p:cNvSpPr>
            <a:spLocks noGrp="1"/>
          </p:cNvSpPr>
          <p:nvPr/>
        </p:nvSpPr>
        <p:spPr>
          <a:xfrm>
            <a:off x="800100" y="7429924"/>
            <a:ext cx="6972300" cy="578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0">
                <a:solidFill>
                  <a:srgbClr val="34445C"/>
                </a:solidFill>
              </a:defRPr>
            </a:pPr>
            <a:r>
              <a:rPr sz="1080" b="0">
                <a:solidFill>
                  <a:srgbClr val="34445C"/>
                </a:solidFill>
              </a:rPr>
              <a:t>技术不能制造新的不平等。不同国籍、岗位、语言和教育背景的员工，都应获得清晰指引、培训机会和数字化支持。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4C57613-1156-42A3-BFC6-7455057A4714}"/>
              </a:ext>
            </a:extLst>
          </p:cNvPr>
          <p:cNvSpPr>
            <a:spLocks noGrp="1"/>
          </p:cNvSpPr>
          <p:nvPr/>
        </p:nvSpPr>
        <p:spPr>
          <a:xfrm>
            <a:off x="800100" y="7960523"/>
            <a:ext cx="6972300" cy="31922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36" b="0">
                <a:solidFill>
                  <a:srgbClr val="6B7A90"/>
                </a:solidFill>
              </a:defRPr>
            </a:pPr>
            <a:r>
              <a:rPr sz="936" b="0" dirty="0">
                <a:solidFill>
                  <a:srgbClr val="6B7A90"/>
                </a:solidFill>
              </a:rPr>
              <a:t>Technology must not create new inequality. Employees across nationalities, roles, languages and education levels should receive clear guidance, training opportunities and digital support.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0890C377-F96E-42F3-9F43-2E15A489A92D}"/>
              </a:ext>
            </a:extLst>
          </p:cNvPr>
          <p:cNvSpPr>
            <a:spLocks noGrp="1"/>
          </p:cNvSpPr>
          <p:nvPr/>
        </p:nvSpPr>
        <p:spPr>
          <a:xfrm>
            <a:off x="857250" y="9224468"/>
            <a:ext cx="6858000" cy="759230"/>
          </a:xfrm>
          <a:prstGeom prst="roundRect">
            <a:avLst>
              <a:gd name="adj" fmla="val 18182"/>
            </a:avLst>
          </a:prstGeom>
          <a:solidFill>
            <a:srgbClr val="061B3A"/>
          </a:solidFill>
          <a:ln w="9525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F63EC82-BBE3-470E-B652-6B8FF99BF77E}"/>
              </a:ext>
            </a:extLst>
          </p:cNvPr>
          <p:cNvSpPr>
            <a:spLocks noGrp="1"/>
          </p:cNvSpPr>
          <p:nvPr/>
        </p:nvSpPr>
        <p:spPr>
          <a:xfrm>
            <a:off x="1200150" y="9414274"/>
            <a:ext cx="61722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584" b="1">
                <a:solidFill>
                  <a:srgbClr val="FFFFFF"/>
                </a:solidFill>
              </a:defRPr>
            </a:pPr>
            <a:r>
              <a:rPr sz="1584" b="1" dirty="0">
                <a:solidFill>
                  <a:srgbClr val="FFFFFF"/>
                </a:solidFill>
              </a:rPr>
              <a:t>People First. Intelligence Forward. / </a:t>
            </a:r>
            <a:r>
              <a:rPr sz="1584" b="1" dirty="0" err="1">
                <a:solidFill>
                  <a:srgbClr val="FFFFFF"/>
                </a:solidFill>
              </a:rPr>
              <a:t>以人为本，向智能而行</a:t>
            </a:r>
            <a:r>
              <a:rPr sz="1584" b="1" dirty="0">
                <a:solidFill>
                  <a:srgbClr val="FFFFFF"/>
                </a:solidFill>
              </a:rPr>
              <a:t>。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2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7ADE2339-6FDE-49EF-8354-BA3CB9F15F40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6A3073C-74FC-4CCC-BBB2-AC4D2E507E13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A full-service workforce platform for Thailand operations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面向泰国运营的全链条劳动力服务平台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9B6306-0ACF-42E3-B652-E493A8587634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11FDD6-035F-4E93-BED9-3A426F81CF0B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371438-D784-4697-9D51-65871BDFFEB9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253D13-23CF-43D6-BEB7-0CE970A97041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1297FF-83DB-4547-BBE8-D2A69292E52E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CA96974-51C8-46FB-A2D5-02DED484FFCF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06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5AF6F5D-790A-43AF-A63B-9DB64510E7FA}"/>
              </a:ext>
            </a:extLst>
          </p:cNvPr>
          <p:cNvSpPr>
            <a:spLocks noGrp="1"/>
          </p:cNvSpPr>
          <p:nvPr/>
        </p:nvSpPr>
        <p:spPr>
          <a:xfrm>
            <a:off x="590550" y="2805523"/>
            <a:ext cx="3390900" cy="1414929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845212-BD6D-4206-8FE6-B2017A48B4C7}"/>
              </a:ext>
            </a:extLst>
          </p:cNvPr>
          <p:cNvSpPr>
            <a:spLocks noGrp="1"/>
          </p:cNvSpPr>
          <p:nvPr/>
        </p:nvSpPr>
        <p:spPr>
          <a:xfrm>
            <a:off x="800100" y="2969447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86A97D-7ABE-494C-9991-A4F99647160F}"/>
              </a:ext>
            </a:extLst>
          </p:cNvPr>
          <p:cNvSpPr>
            <a:spLocks noGrp="1"/>
          </p:cNvSpPr>
          <p:nvPr/>
        </p:nvSpPr>
        <p:spPr>
          <a:xfrm>
            <a:off x="800100" y="3107489"/>
            <a:ext cx="2971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HR Consulting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HR咨询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71D7DF-3356-45E3-ACDA-E909C2CBEF15}"/>
              </a:ext>
            </a:extLst>
          </p:cNvPr>
          <p:cNvSpPr>
            <a:spLocks noGrp="1"/>
          </p:cNvSpPr>
          <p:nvPr/>
        </p:nvSpPr>
        <p:spPr>
          <a:xfrm>
            <a:off x="800100" y="3538870"/>
            <a:ext cx="2971800" cy="54354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Employer setup, HR systems and compliance routines.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雇主设立、HR制度与合规机制。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2835016-0B04-4637-B37D-EAD5E999E04B}"/>
              </a:ext>
            </a:extLst>
          </p:cNvPr>
          <p:cNvSpPr>
            <a:spLocks noGrp="1"/>
          </p:cNvSpPr>
          <p:nvPr/>
        </p:nvSpPr>
        <p:spPr>
          <a:xfrm>
            <a:off x="4267200" y="2805523"/>
            <a:ext cx="3390900" cy="1414929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17D1718-7F8F-446C-919A-6AB3E8DD60FE}"/>
              </a:ext>
            </a:extLst>
          </p:cNvPr>
          <p:cNvSpPr>
            <a:spLocks noGrp="1"/>
          </p:cNvSpPr>
          <p:nvPr/>
        </p:nvSpPr>
        <p:spPr>
          <a:xfrm>
            <a:off x="4476750" y="2969447"/>
            <a:ext cx="552450" cy="25883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E840BB2-9A56-47BD-B284-8E2094CF06F0}"/>
              </a:ext>
            </a:extLst>
          </p:cNvPr>
          <p:cNvSpPr>
            <a:spLocks noGrp="1"/>
          </p:cNvSpPr>
          <p:nvPr/>
        </p:nvSpPr>
        <p:spPr>
          <a:xfrm>
            <a:off x="4476750" y="3107489"/>
            <a:ext cx="2971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Talent &amp; Executive Search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人才招聘与猎头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7B68C8-52AF-4DE9-8C47-B35C798D2BF2}"/>
              </a:ext>
            </a:extLst>
          </p:cNvPr>
          <p:cNvSpPr>
            <a:spLocks noGrp="1"/>
          </p:cNvSpPr>
          <p:nvPr/>
        </p:nvSpPr>
        <p:spPr>
          <a:xfrm>
            <a:off x="4476750" y="3538870"/>
            <a:ext cx="2971800" cy="54354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Thai hiring, bilingual talent and management recruitment.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泰籍招聘、双语人才与管理岗招聘。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A14E724-4132-4411-882C-870E8B6AEBDF}"/>
              </a:ext>
            </a:extLst>
          </p:cNvPr>
          <p:cNvSpPr>
            <a:spLocks noGrp="1"/>
          </p:cNvSpPr>
          <p:nvPr/>
        </p:nvSpPr>
        <p:spPr>
          <a:xfrm>
            <a:off x="590550" y="4531046"/>
            <a:ext cx="3390900" cy="1414929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196E8E6-2397-4E65-AA84-D3C30A36171B}"/>
              </a:ext>
            </a:extLst>
          </p:cNvPr>
          <p:cNvSpPr>
            <a:spLocks noGrp="1"/>
          </p:cNvSpPr>
          <p:nvPr/>
        </p:nvSpPr>
        <p:spPr>
          <a:xfrm>
            <a:off x="800100" y="4694970"/>
            <a:ext cx="552450" cy="25883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E94167F-C997-4224-9055-3CB369077AD0}"/>
              </a:ext>
            </a:extLst>
          </p:cNvPr>
          <p:cNvSpPr>
            <a:spLocks noGrp="1"/>
          </p:cNvSpPr>
          <p:nvPr/>
        </p:nvSpPr>
        <p:spPr>
          <a:xfrm>
            <a:off x="800100" y="4833012"/>
            <a:ext cx="2971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EOR, Payroll &amp; Compliance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EOR薪酬合规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5A42D1C-6D61-447B-A6BF-ECB71F3C5712}"/>
              </a:ext>
            </a:extLst>
          </p:cNvPr>
          <p:cNvSpPr>
            <a:spLocks noGrp="1"/>
          </p:cNvSpPr>
          <p:nvPr/>
        </p:nvSpPr>
        <p:spPr>
          <a:xfrm>
            <a:off x="800100" y="5264393"/>
            <a:ext cx="2971800" cy="54354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Employment support, payroll, social security and PIT.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雇佣支持、薪酬、社保与个税。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7F27AF5A-9886-4B42-B200-206DD4A5B7FD}"/>
              </a:ext>
            </a:extLst>
          </p:cNvPr>
          <p:cNvSpPr>
            <a:spLocks noGrp="1"/>
          </p:cNvSpPr>
          <p:nvPr/>
        </p:nvSpPr>
        <p:spPr>
          <a:xfrm>
            <a:off x="4267200" y="4531046"/>
            <a:ext cx="3390900" cy="1414929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8259510-55DD-4666-A9A5-A8E3A7125774}"/>
              </a:ext>
            </a:extLst>
          </p:cNvPr>
          <p:cNvSpPr>
            <a:spLocks noGrp="1"/>
          </p:cNvSpPr>
          <p:nvPr/>
        </p:nvSpPr>
        <p:spPr>
          <a:xfrm>
            <a:off x="4476750" y="4694970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FE9FCE-CC18-401B-8A70-C480B30E734E}"/>
              </a:ext>
            </a:extLst>
          </p:cNvPr>
          <p:cNvSpPr>
            <a:spLocks noGrp="1"/>
          </p:cNvSpPr>
          <p:nvPr/>
        </p:nvSpPr>
        <p:spPr>
          <a:xfrm>
            <a:off x="4476750" y="4833012"/>
            <a:ext cx="2971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Staffing &amp; Workforce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派遣与劳动力管理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3C7EA71-F99E-4859-95A9-FA7B4AC763AF}"/>
              </a:ext>
            </a:extLst>
          </p:cNvPr>
          <p:cNvSpPr>
            <a:spLocks noGrp="1"/>
          </p:cNvSpPr>
          <p:nvPr/>
        </p:nvSpPr>
        <p:spPr>
          <a:xfrm>
            <a:off x="4476750" y="5264393"/>
            <a:ext cx="2971800" cy="54354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Thai and Myanmar workforce recruitment and deployment.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泰劳与缅工招聘、派遣与管理。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BD57514-CFFD-48F0-8D11-CF47EA83AE5E}"/>
              </a:ext>
            </a:extLst>
          </p:cNvPr>
          <p:cNvSpPr>
            <a:spLocks noGrp="1"/>
          </p:cNvSpPr>
          <p:nvPr/>
        </p:nvSpPr>
        <p:spPr>
          <a:xfrm>
            <a:off x="590550" y="6256568"/>
            <a:ext cx="3390900" cy="1414929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2DF1818-725F-4DAC-98C6-A07F9F430752}"/>
              </a:ext>
            </a:extLst>
          </p:cNvPr>
          <p:cNvSpPr>
            <a:spLocks noGrp="1"/>
          </p:cNvSpPr>
          <p:nvPr/>
        </p:nvSpPr>
        <p:spPr>
          <a:xfrm>
            <a:off x="800100" y="6420493"/>
            <a:ext cx="552450" cy="25883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A6DFF0F-B30C-4BA6-8C68-0D984D7E773D}"/>
              </a:ext>
            </a:extLst>
          </p:cNvPr>
          <p:cNvSpPr>
            <a:spLocks noGrp="1"/>
          </p:cNvSpPr>
          <p:nvPr/>
        </p:nvSpPr>
        <p:spPr>
          <a:xfrm>
            <a:off x="800100" y="6558535"/>
            <a:ext cx="2971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On-site HR &amp; Factory Support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驻厂HR支持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4843858-DC7A-4A1D-9C2D-7291CD807BA1}"/>
              </a:ext>
            </a:extLst>
          </p:cNvPr>
          <p:cNvSpPr>
            <a:spLocks noGrp="1"/>
          </p:cNvSpPr>
          <p:nvPr/>
        </p:nvSpPr>
        <p:spPr>
          <a:xfrm>
            <a:off x="800100" y="6989916"/>
            <a:ext cx="2971800" cy="54354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Resident HR, interpreters, labor relations and case handling.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驻厂HR、翻译、劳资关系与个案处理。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33650E8-F619-4229-BED1-F655060C91C7}"/>
              </a:ext>
            </a:extLst>
          </p:cNvPr>
          <p:cNvSpPr>
            <a:spLocks noGrp="1"/>
          </p:cNvSpPr>
          <p:nvPr/>
        </p:nvSpPr>
        <p:spPr>
          <a:xfrm>
            <a:off x="4267200" y="6256568"/>
            <a:ext cx="3390900" cy="1414929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AD26353-106B-46D0-8746-C093930BB95B}"/>
              </a:ext>
            </a:extLst>
          </p:cNvPr>
          <p:cNvSpPr>
            <a:spLocks noGrp="1"/>
          </p:cNvSpPr>
          <p:nvPr/>
        </p:nvSpPr>
        <p:spPr>
          <a:xfrm>
            <a:off x="4476750" y="6420493"/>
            <a:ext cx="552450" cy="25883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2445B3A-1CFD-45D2-A1B5-28E3F7E70DFC}"/>
              </a:ext>
            </a:extLst>
          </p:cNvPr>
          <p:cNvSpPr>
            <a:spLocks noGrp="1"/>
          </p:cNvSpPr>
          <p:nvPr/>
        </p:nvSpPr>
        <p:spPr>
          <a:xfrm>
            <a:off x="4476750" y="6558535"/>
            <a:ext cx="2971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AI + People Management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AI+People管理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81CBCD0-24AC-4745-BB56-95054C44D6A3}"/>
              </a:ext>
            </a:extLst>
          </p:cNvPr>
          <p:cNvSpPr>
            <a:spLocks noGrp="1"/>
          </p:cNvSpPr>
          <p:nvPr/>
        </p:nvSpPr>
        <p:spPr>
          <a:xfrm>
            <a:off x="4476750" y="6989916"/>
            <a:ext cx="2971800" cy="54354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Dashboards, workflows, alerts and AI reports.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看板、流程、预警与AI报告。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A844F3A0-7AE2-43E9-8EE7-3C6891881827}"/>
              </a:ext>
            </a:extLst>
          </p:cNvPr>
          <p:cNvSpPr>
            <a:spLocks noGrp="1"/>
          </p:cNvSpPr>
          <p:nvPr/>
        </p:nvSpPr>
        <p:spPr>
          <a:xfrm>
            <a:off x="590550" y="7982091"/>
            <a:ext cx="3390900" cy="1414929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3DBB0CD-B15B-4545-A557-17B2D9A559F7}"/>
              </a:ext>
            </a:extLst>
          </p:cNvPr>
          <p:cNvSpPr>
            <a:spLocks noGrp="1"/>
          </p:cNvSpPr>
          <p:nvPr/>
        </p:nvSpPr>
        <p:spPr>
          <a:xfrm>
            <a:off x="800100" y="8146016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3FB364E-66AE-4F9B-9140-02ECD18B382B}"/>
              </a:ext>
            </a:extLst>
          </p:cNvPr>
          <p:cNvSpPr>
            <a:spLocks noGrp="1"/>
          </p:cNvSpPr>
          <p:nvPr/>
        </p:nvSpPr>
        <p:spPr>
          <a:xfrm>
            <a:off x="800100" y="8284058"/>
            <a:ext cx="2971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IT / Technical / Data Outsourcing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IT/技术/数据外包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ACB6051-0152-4474-936D-9F8442BF7BD7}"/>
              </a:ext>
            </a:extLst>
          </p:cNvPr>
          <p:cNvSpPr>
            <a:spLocks noGrp="1"/>
          </p:cNvSpPr>
          <p:nvPr/>
        </p:nvSpPr>
        <p:spPr>
          <a:xfrm>
            <a:off x="800100" y="8715438"/>
            <a:ext cx="2971800" cy="54354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International IT, technical service and data operations.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国际IT、技术服务与数据采集运营。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1F188503-D83D-4FFD-AA9D-05ED5C5377C5}"/>
              </a:ext>
            </a:extLst>
          </p:cNvPr>
          <p:cNvSpPr>
            <a:spLocks noGrp="1"/>
          </p:cNvSpPr>
          <p:nvPr/>
        </p:nvSpPr>
        <p:spPr>
          <a:xfrm>
            <a:off x="4267200" y="7982091"/>
            <a:ext cx="3390900" cy="1414929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FCC1A18-B713-41B6-8159-848E01C2B646}"/>
              </a:ext>
            </a:extLst>
          </p:cNvPr>
          <p:cNvSpPr>
            <a:spLocks noGrp="1"/>
          </p:cNvSpPr>
          <p:nvPr/>
        </p:nvSpPr>
        <p:spPr>
          <a:xfrm>
            <a:off x="4476750" y="8146016"/>
            <a:ext cx="552450" cy="25883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935BB40-8326-4B97-8741-C4A56E8E24F6}"/>
              </a:ext>
            </a:extLst>
          </p:cNvPr>
          <p:cNvSpPr>
            <a:spLocks noGrp="1"/>
          </p:cNvSpPr>
          <p:nvPr/>
        </p:nvSpPr>
        <p:spPr>
          <a:xfrm>
            <a:off x="4476750" y="8284058"/>
            <a:ext cx="2971800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Embodied Robotics Workforce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具身机器人劳动力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73C0444-056E-425F-9F1F-4FE348C239A7}"/>
              </a:ext>
            </a:extLst>
          </p:cNvPr>
          <p:cNvSpPr>
            <a:spLocks noGrp="1"/>
          </p:cNvSpPr>
          <p:nvPr/>
        </p:nvSpPr>
        <p:spPr>
          <a:xfrm>
            <a:off x="4476750" y="8715438"/>
            <a:ext cx="2971800" cy="54354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Human-robot planning, operator staffing and deployment.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人机协同规划、操作员配置与部署支持。</a:t>
            </a: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013730"/>
            <a:ext cx="749808" cy="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49D3BFBA-34D0-4E9D-95FB-190D0C4FCFDC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1D3E063-2681-4B50-B9E6-3B9785D05558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AI + People Management System turns HR service into visible operations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AI+People管理系统让HR服务可视化运营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B9B155-6043-4A61-B9C0-2EBA16FAADAA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5A81B8-D906-4EB9-B8BA-F24F82991695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981E6BC-C701-4EB3-86CC-A15996E94F3A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95E76ED-2911-4896-80D0-4DD09A498996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1A7D57-952D-4885-9BDA-37867A9E2748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C714AF-58AE-4A44-8704-8B5D59A9B926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07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64D863-748D-4FE0-9210-72F765598446}"/>
              </a:ext>
            </a:extLst>
          </p:cNvPr>
          <p:cNvSpPr>
            <a:spLocks noGrp="1"/>
          </p:cNvSpPr>
          <p:nvPr/>
        </p:nvSpPr>
        <p:spPr>
          <a:xfrm>
            <a:off x="590550" y="2805523"/>
            <a:ext cx="7200900" cy="91452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96" b="1">
                <a:solidFill>
                  <a:srgbClr val="061B3A"/>
                </a:solidFill>
              </a:defRPr>
            </a:pPr>
            <a:r>
              <a:rPr sz="1296" b="1">
                <a:solidFill>
                  <a:srgbClr val="061B3A"/>
                </a:solidFill>
              </a:rPr>
              <a:t>The system connects clients, employees and PPP delivery teams in one platform, giving managers a live view of workforce status, compliance risk and service progress.</a:t>
            </a:r>
          </a:p>
          <a:p>
            <a:pPr algn="l">
              <a:defRPr sz="1296" b="1">
                <a:solidFill>
                  <a:srgbClr val="061B3A"/>
                </a:solidFill>
              </a:defRPr>
            </a:pPr>
            <a:r>
              <a:rPr sz="1296" b="1">
                <a:solidFill>
                  <a:srgbClr val="061B3A"/>
                </a:solidFill>
              </a:rPr>
              <a:t>系统连接客户、员工与PPP交付团队，让管理者实时看到人员状态、合规风险与服务进度。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5CC6211-EFC6-4234-AEE0-9B30AAF88678}"/>
              </a:ext>
            </a:extLst>
          </p:cNvPr>
          <p:cNvSpPr>
            <a:spLocks noGrp="1"/>
          </p:cNvSpPr>
          <p:nvPr/>
        </p:nvSpPr>
        <p:spPr>
          <a:xfrm>
            <a:off x="781050" y="4047899"/>
            <a:ext cx="3048000" cy="638443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 w="9525">
            <a:solidFill>
              <a:srgbClr val="C7DAE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C732E02-38EC-46AD-ACA6-17EFBFA04F20}"/>
              </a:ext>
            </a:extLst>
          </p:cNvPr>
          <p:cNvSpPr>
            <a:spLocks noGrp="1"/>
          </p:cNvSpPr>
          <p:nvPr/>
        </p:nvSpPr>
        <p:spPr>
          <a:xfrm>
            <a:off x="990600" y="4185941"/>
            <a:ext cx="2628900" cy="34510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80" b="1">
                <a:solidFill>
                  <a:srgbClr val="005BBB"/>
                </a:solidFill>
              </a:defRPr>
            </a:pPr>
            <a:r>
              <a:rPr sz="1080" b="1">
                <a:solidFill>
                  <a:srgbClr val="005BBB"/>
                </a:solidFill>
              </a:rPr>
              <a:t>Workforce Dashboard</a:t>
            </a:r>
          </a:p>
          <a:p>
            <a:pPr algn="ctr">
              <a:defRPr sz="1080" b="1">
                <a:solidFill>
                  <a:srgbClr val="005BBB"/>
                </a:solidFill>
              </a:defRPr>
            </a:pPr>
            <a:r>
              <a:rPr sz="1080" b="1">
                <a:solidFill>
                  <a:srgbClr val="005BBB"/>
                </a:solidFill>
              </a:rPr>
              <a:t>劳动力看板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3CA9C26-F52D-49F4-AF6F-65C91C23627A}"/>
              </a:ext>
            </a:extLst>
          </p:cNvPr>
          <p:cNvSpPr>
            <a:spLocks noGrp="1"/>
          </p:cNvSpPr>
          <p:nvPr/>
        </p:nvSpPr>
        <p:spPr>
          <a:xfrm>
            <a:off x="4381500" y="4047899"/>
            <a:ext cx="3048000" cy="638443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 w="9525">
            <a:solidFill>
              <a:srgbClr val="C7DAE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5BF0F89-E223-4EB1-9B81-527162A92160}"/>
              </a:ext>
            </a:extLst>
          </p:cNvPr>
          <p:cNvSpPr>
            <a:spLocks noGrp="1"/>
          </p:cNvSpPr>
          <p:nvPr/>
        </p:nvSpPr>
        <p:spPr>
          <a:xfrm>
            <a:off x="4591050" y="4185941"/>
            <a:ext cx="2628900" cy="34510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80" b="1">
                <a:solidFill>
                  <a:srgbClr val="C8102E"/>
                </a:solidFill>
              </a:defRPr>
            </a:pPr>
            <a:r>
              <a:rPr sz="1080" b="1">
                <a:solidFill>
                  <a:srgbClr val="C8102E"/>
                </a:solidFill>
              </a:rPr>
              <a:t>Recruitment Pipeline</a:t>
            </a:r>
          </a:p>
          <a:p>
            <a:pPr algn="ctr">
              <a:defRPr sz="1080" b="1">
                <a:solidFill>
                  <a:srgbClr val="C8102E"/>
                </a:solidFill>
              </a:defRPr>
            </a:pPr>
            <a:r>
              <a:rPr sz="1080" b="1">
                <a:solidFill>
                  <a:srgbClr val="C8102E"/>
                </a:solidFill>
              </a:rPr>
              <a:t>招聘流程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7FD304C-5F8F-4FDF-B581-A341E6DD129C}"/>
              </a:ext>
            </a:extLst>
          </p:cNvPr>
          <p:cNvSpPr>
            <a:spLocks noGrp="1"/>
          </p:cNvSpPr>
          <p:nvPr/>
        </p:nvSpPr>
        <p:spPr>
          <a:xfrm>
            <a:off x="781050" y="5048702"/>
            <a:ext cx="3048000" cy="638443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 w="9525">
            <a:solidFill>
              <a:srgbClr val="C7DAE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C59DFCE-A26A-4780-916A-ABB2A6775182}"/>
              </a:ext>
            </a:extLst>
          </p:cNvPr>
          <p:cNvSpPr>
            <a:spLocks noGrp="1"/>
          </p:cNvSpPr>
          <p:nvPr/>
        </p:nvSpPr>
        <p:spPr>
          <a:xfrm>
            <a:off x="990600" y="5186744"/>
            <a:ext cx="2628900" cy="34510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80" b="1">
                <a:solidFill>
                  <a:srgbClr val="005BBB"/>
                </a:solidFill>
              </a:defRPr>
            </a:pPr>
            <a:r>
              <a:rPr sz="1080" b="1">
                <a:solidFill>
                  <a:srgbClr val="005BBB"/>
                </a:solidFill>
              </a:rPr>
              <a:t>Attendance &amp; Shift</a:t>
            </a:r>
          </a:p>
          <a:p>
            <a:pPr algn="ctr">
              <a:defRPr sz="1080" b="1">
                <a:solidFill>
                  <a:srgbClr val="005BBB"/>
                </a:solidFill>
              </a:defRPr>
            </a:pPr>
            <a:r>
              <a:rPr sz="1080" b="1">
                <a:solidFill>
                  <a:srgbClr val="005BBB"/>
                </a:solidFill>
              </a:rPr>
              <a:t>考勤排班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3F948F2-5056-4111-97C3-E40D5BBB3311}"/>
              </a:ext>
            </a:extLst>
          </p:cNvPr>
          <p:cNvSpPr>
            <a:spLocks noGrp="1"/>
          </p:cNvSpPr>
          <p:nvPr/>
        </p:nvSpPr>
        <p:spPr>
          <a:xfrm>
            <a:off x="4381500" y="5048702"/>
            <a:ext cx="3048000" cy="638443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 w="9525">
            <a:solidFill>
              <a:srgbClr val="C7DAE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031E3C8-7BAB-4F98-B81B-B76B24F76D1B}"/>
              </a:ext>
            </a:extLst>
          </p:cNvPr>
          <p:cNvSpPr>
            <a:spLocks noGrp="1"/>
          </p:cNvSpPr>
          <p:nvPr/>
        </p:nvSpPr>
        <p:spPr>
          <a:xfrm>
            <a:off x="4591050" y="5186744"/>
            <a:ext cx="2628900" cy="34510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80" b="1">
                <a:solidFill>
                  <a:srgbClr val="C8102E"/>
                </a:solidFill>
              </a:defRPr>
            </a:pPr>
            <a:r>
              <a:rPr sz="1080" b="1">
                <a:solidFill>
                  <a:srgbClr val="C8102E"/>
                </a:solidFill>
              </a:rPr>
              <a:t>Payroll Status</a:t>
            </a:r>
          </a:p>
          <a:p>
            <a:pPr algn="ctr">
              <a:defRPr sz="1080" b="1">
                <a:solidFill>
                  <a:srgbClr val="C8102E"/>
                </a:solidFill>
              </a:defRPr>
            </a:pPr>
            <a:r>
              <a:rPr sz="1080" b="1">
                <a:solidFill>
                  <a:srgbClr val="C8102E"/>
                </a:solidFill>
              </a:rPr>
              <a:t>薪酬状态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2E0B018-4EB5-4A14-AFA4-6922B8B0E7FF}"/>
              </a:ext>
            </a:extLst>
          </p:cNvPr>
          <p:cNvSpPr>
            <a:spLocks noGrp="1"/>
          </p:cNvSpPr>
          <p:nvPr/>
        </p:nvSpPr>
        <p:spPr>
          <a:xfrm>
            <a:off x="781050" y="6049506"/>
            <a:ext cx="3048000" cy="638443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 w="9525">
            <a:solidFill>
              <a:srgbClr val="C7DAE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85A02E6-9F50-4B11-BCC6-66ABA9A20D40}"/>
              </a:ext>
            </a:extLst>
          </p:cNvPr>
          <p:cNvSpPr>
            <a:spLocks noGrp="1"/>
          </p:cNvSpPr>
          <p:nvPr/>
        </p:nvSpPr>
        <p:spPr>
          <a:xfrm>
            <a:off x="990600" y="6187548"/>
            <a:ext cx="2628900" cy="34510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80" b="1">
                <a:solidFill>
                  <a:srgbClr val="005BBB"/>
                </a:solidFill>
              </a:defRPr>
            </a:pPr>
            <a:r>
              <a:rPr sz="1080" b="1">
                <a:solidFill>
                  <a:srgbClr val="005BBB"/>
                </a:solidFill>
              </a:rPr>
              <a:t>Compliance Alerts</a:t>
            </a:r>
          </a:p>
          <a:p>
            <a:pPr algn="ctr">
              <a:defRPr sz="1080" b="1">
                <a:solidFill>
                  <a:srgbClr val="005BBB"/>
                </a:solidFill>
              </a:defRPr>
            </a:pPr>
            <a:r>
              <a:rPr sz="1080" b="1">
                <a:solidFill>
                  <a:srgbClr val="005BBB"/>
                </a:solidFill>
              </a:rPr>
              <a:t>合规预警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192F206-FDD2-4DD7-BA04-6E42AAF5ACA9}"/>
              </a:ext>
            </a:extLst>
          </p:cNvPr>
          <p:cNvSpPr>
            <a:spLocks noGrp="1"/>
          </p:cNvSpPr>
          <p:nvPr/>
        </p:nvSpPr>
        <p:spPr>
          <a:xfrm>
            <a:off x="4381500" y="6049506"/>
            <a:ext cx="3048000" cy="638443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 w="9525">
            <a:solidFill>
              <a:srgbClr val="C7DAE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98B9341-A9B3-479F-A2B8-2CA77C49F0DA}"/>
              </a:ext>
            </a:extLst>
          </p:cNvPr>
          <p:cNvSpPr>
            <a:spLocks noGrp="1"/>
          </p:cNvSpPr>
          <p:nvPr/>
        </p:nvSpPr>
        <p:spPr>
          <a:xfrm>
            <a:off x="4591050" y="6187548"/>
            <a:ext cx="2628900" cy="34510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80" b="1">
                <a:solidFill>
                  <a:srgbClr val="C8102E"/>
                </a:solidFill>
              </a:defRPr>
            </a:pPr>
            <a:r>
              <a:rPr sz="1080" b="1">
                <a:solidFill>
                  <a:srgbClr val="C8102E"/>
                </a:solidFill>
              </a:rPr>
              <a:t>Document Workflow</a:t>
            </a:r>
          </a:p>
          <a:p>
            <a:pPr algn="ctr">
              <a:defRPr sz="1080" b="1">
                <a:solidFill>
                  <a:srgbClr val="C8102E"/>
                </a:solidFill>
              </a:defRPr>
            </a:pPr>
            <a:r>
              <a:rPr sz="1080" b="1">
                <a:solidFill>
                  <a:srgbClr val="C8102E"/>
                </a:solidFill>
              </a:rPr>
              <a:t>文件流程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6510A7F-10AF-4CB0-8786-82B8F92D764E}"/>
              </a:ext>
            </a:extLst>
          </p:cNvPr>
          <p:cNvSpPr>
            <a:spLocks noGrp="1"/>
          </p:cNvSpPr>
          <p:nvPr/>
        </p:nvSpPr>
        <p:spPr>
          <a:xfrm>
            <a:off x="781050" y="7050309"/>
            <a:ext cx="3048000" cy="638443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 w="9525">
            <a:solidFill>
              <a:srgbClr val="C7DAE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FE3A022-BA05-4603-8DC1-D8DDB4E82C0C}"/>
              </a:ext>
            </a:extLst>
          </p:cNvPr>
          <p:cNvSpPr>
            <a:spLocks noGrp="1"/>
          </p:cNvSpPr>
          <p:nvPr/>
        </p:nvSpPr>
        <p:spPr>
          <a:xfrm>
            <a:off x="990600" y="7188351"/>
            <a:ext cx="2628900" cy="34510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80" b="1">
                <a:solidFill>
                  <a:srgbClr val="005BBB"/>
                </a:solidFill>
              </a:defRPr>
            </a:pPr>
            <a:r>
              <a:rPr sz="1080" b="1">
                <a:solidFill>
                  <a:srgbClr val="005BBB"/>
                </a:solidFill>
              </a:rPr>
              <a:t>AI HR Assistant</a:t>
            </a:r>
          </a:p>
          <a:p>
            <a:pPr algn="ctr">
              <a:defRPr sz="1080" b="1">
                <a:solidFill>
                  <a:srgbClr val="005BBB"/>
                </a:solidFill>
              </a:defRPr>
            </a:pPr>
            <a:r>
              <a:rPr sz="1080" b="1">
                <a:solidFill>
                  <a:srgbClr val="005BBB"/>
                </a:solidFill>
              </a:rPr>
              <a:t>AI HR助手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E93A7490-6563-4E97-B8F6-6B1102044619}"/>
              </a:ext>
            </a:extLst>
          </p:cNvPr>
          <p:cNvSpPr>
            <a:spLocks noGrp="1"/>
          </p:cNvSpPr>
          <p:nvPr/>
        </p:nvSpPr>
        <p:spPr>
          <a:xfrm>
            <a:off x="4381500" y="7050309"/>
            <a:ext cx="3048000" cy="638443"/>
          </a:xfrm>
          <a:prstGeom prst="roundRect">
            <a:avLst>
              <a:gd name="adj" fmla="val 10811"/>
            </a:avLst>
          </a:prstGeom>
          <a:solidFill>
            <a:srgbClr val="FFFFFF"/>
          </a:solidFill>
          <a:ln w="9525">
            <a:solidFill>
              <a:srgbClr val="C7DAE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87C51CE-C74F-429A-AB02-D764E38AF696}"/>
              </a:ext>
            </a:extLst>
          </p:cNvPr>
          <p:cNvSpPr>
            <a:spLocks noGrp="1"/>
          </p:cNvSpPr>
          <p:nvPr/>
        </p:nvSpPr>
        <p:spPr>
          <a:xfrm>
            <a:off x="4591050" y="7188351"/>
            <a:ext cx="2628900" cy="34510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080" b="1">
                <a:solidFill>
                  <a:srgbClr val="C8102E"/>
                </a:solidFill>
              </a:defRPr>
            </a:pPr>
            <a:r>
              <a:rPr sz="1080" b="1">
                <a:solidFill>
                  <a:srgbClr val="C8102E"/>
                </a:solidFill>
              </a:rPr>
              <a:t>Multilingual Support</a:t>
            </a:r>
          </a:p>
          <a:p>
            <a:pPr algn="ctr">
              <a:defRPr sz="1080" b="1">
                <a:solidFill>
                  <a:srgbClr val="C8102E"/>
                </a:solidFill>
              </a:defRPr>
            </a:pPr>
            <a:r>
              <a:rPr sz="1080" b="1">
                <a:solidFill>
                  <a:srgbClr val="C8102E"/>
                </a:solidFill>
              </a:rPr>
              <a:t>多语言支持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ACC1FF8B-846E-46B2-BB32-D2AA510C252B}"/>
              </a:ext>
            </a:extLst>
          </p:cNvPr>
          <p:cNvSpPr>
            <a:spLocks noGrp="1"/>
          </p:cNvSpPr>
          <p:nvPr/>
        </p:nvSpPr>
        <p:spPr>
          <a:xfrm>
            <a:off x="933450" y="8327196"/>
            <a:ext cx="6705600" cy="1104335"/>
          </a:xfrm>
          <a:prstGeom prst="roundRect">
            <a:avLst>
              <a:gd name="adj" fmla="val 12500"/>
            </a:avLst>
          </a:prstGeom>
          <a:solidFill>
            <a:srgbClr val="061B3A"/>
          </a:solidFill>
          <a:ln w="9525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579B091-618C-4CD5-96FF-F412A15E7AFE}"/>
              </a:ext>
            </a:extLst>
          </p:cNvPr>
          <p:cNvSpPr>
            <a:spLocks noGrp="1"/>
          </p:cNvSpPr>
          <p:nvPr/>
        </p:nvSpPr>
        <p:spPr>
          <a:xfrm>
            <a:off x="1257300" y="8603279"/>
            <a:ext cx="6057900" cy="59530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224" b="1">
                <a:solidFill>
                  <a:srgbClr val="FFFFFF"/>
                </a:solidFill>
              </a:defRPr>
            </a:pPr>
            <a:r>
              <a:rPr sz="1224" b="1">
                <a:solidFill>
                  <a:srgbClr val="FFFFFF"/>
                </a:solidFill>
              </a:rPr>
              <a:t>The value is not software alone. It is AI-enabled visibility combined with PPP's people-side execution.</a:t>
            </a:r>
          </a:p>
          <a:p>
            <a:pPr algn="ctr">
              <a:defRPr sz="1224" b="1">
                <a:solidFill>
                  <a:srgbClr val="FFFFFF"/>
                </a:solidFill>
              </a:defRPr>
            </a:pPr>
            <a:r>
              <a:rPr sz="1224" b="1">
                <a:solidFill>
                  <a:srgbClr val="FFFFFF"/>
                </a:solidFill>
              </a:rPr>
              <a:t>价值不只是软件，而是AI可视化能力与PPP线下人员服务能力的结合。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>
            <a:extLst>
              <a:ext uri="{FF2B5EF4-FFF2-40B4-BE49-F238E27FC236}">
                <a16:creationId xmlns:a16="http://schemas.microsoft.com/office/drawing/2014/main" id="{80DD88F3-6ACF-4682-BA90-96C98FAB9C6D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4988FE0-05D8-45CA-B734-3A4485C6D5E8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Full view shows workforce health, cost and risk in one place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全视图集中呈现人员健康度、成本与风险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1F1E1E-3E44-4CF3-99B6-E7C00EDE3941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E4C7D6-C6D4-4B5B-A56F-2D1EED5490CF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2199644-C2AD-454F-A5FB-B620F029605F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3796CE-AC3F-4A7F-98AC-78BB18DBC017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E546AD-A7BA-41E2-976B-B9CC1D9FA5CD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3742B9-ADB9-49F3-8053-7D94341E2A5F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08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E7BEAC-ACD1-4361-AB7E-741BEA24760B}"/>
              </a:ext>
            </a:extLst>
          </p:cNvPr>
          <p:cNvSpPr>
            <a:spLocks noGrp="1"/>
          </p:cNvSpPr>
          <p:nvPr/>
        </p:nvSpPr>
        <p:spPr>
          <a:xfrm>
            <a:off x="838200" y="3176510"/>
            <a:ext cx="85725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1728" b="1">
                <a:solidFill>
                  <a:srgbClr val="FFFFFF"/>
                </a:solidFill>
              </a:defRPr>
            </a:pPr>
            <a:r>
              <a:rPr sz="1728" b="1">
                <a:solidFill>
                  <a:srgbClr val="FFFFFF"/>
                </a:solidFill>
              </a:rPr>
              <a:t>PPP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E05B39A-AAF5-4DCE-BCDD-F76AF9DB41B3}"/>
              </a:ext>
            </a:extLst>
          </p:cNvPr>
          <p:cNvSpPr>
            <a:spLocks noGrp="1"/>
          </p:cNvSpPr>
          <p:nvPr/>
        </p:nvSpPr>
        <p:spPr>
          <a:xfrm>
            <a:off x="781050" y="3702795"/>
            <a:ext cx="1066800" cy="293339"/>
          </a:xfrm>
          <a:prstGeom prst="roundRect">
            <a:avLst>
              <a:gd name="adj" fmla="val 17647"/>
            </a:avLst>
          </a:prstGeom>
          <a:solidFill>
            <a:srgbClr val="FFFFFF">
              <a:alpha val="14000"/>
            </a:srgbClr>
          </a:solidFill>
          <a:ln w="9525">
            <a:solidFill>
              <a:srgbClr val="FFFFFF">
                <a:alpha val="14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4560A7-473E-454D-8054-0DED6DB34336}"/>
              </a:ext>
            </a:extLst>
          </p:cNvPr>
          <p:cNvSpPr>
            <a:spLocks noGrp="1"/>
          </p:cNvSpPr>
          <p:nvPr/>
        </p:nvSpPr>
        <p:spPr>
          <a:xfrm>
            <a:off x="876300" y="3771816"/>
            <a:ext cx="8763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FFFFFF"/>
                </a:solidFill>
              </a:defRPr>
            </a:pPr>
            <a:r>
              <a:rPr sz="900" b="0">
                <a:solidFill>
                  <a:srgbClr val="FFFFFF"/>
                </a:solidFill>
              </a:rPr>
              <a:t>Dashboard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76C475-42BA-4194-9F33-FD8341CCF13F}"/>
              </a:ext>
            </a:extLst>
          </p:cNvPr>
          <p:cNvSpPr>
            <a:spLocks noGrp="1"/>
          </p:cNvSpPr>
          <p:nvPr/>
        </p:nvSpPr>
        <p:spPr>
          <a:xfrm>
            <a:off x="876300" y="4254962"/>
            <a:ext cx="8763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FFFFFF"/>
                </a:solidFill>
              </a:defRPr>
            </a:pPr>
            <a:r>
              <a:rPr sz="900" b="0">
                <a:solidFill>
                  <a:srgbClr val="FFFFFF"/>
                </a:solidFill>
              </a:rPr>
              <a:t>Workers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17B5CE5-0633-4368-961D-65361B95469C}"/>
              </a:ext>
            </a:extLst>
          </p:cNvPr>
          <p:cNvSpPr>
            <a:spLocks noGrp="1"/>
          </p:cNvSpPr>
          <p:nvPr/>
        </p:nvSpPr>
        <p:spPr>
          <a:xfrm>
            <a:off x="876300" y="4738108"/>
            <a:ext cx="8763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FFFFFF"/>
                </a:solidFill>
              </a:defRPr>
            </a:pPr>
            <a:r>
              <a:rPr sz="900" b="0">
                <a:solidFill>
                  <a:srgbClr val="FFFFFF"/>
                </a:solidFill>
              </a:rPr>
              <a:t>Clients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E3FEBC-CF07-4501-A9D1-DA3FCA40C2D0}"/>
              </a:ext>
            </a:extLst>
          </p:cNvPr>
          <p:cNvSpPr>
            <a:spLocks noGrp="1"/>
          </p:cNvSpPr>
          <p:nvPr/>
        </p:nvSpPr>
        <p:spPr>
          <a:xfrm>
            <a:off x="876300" y="5221255"/>
            <a:ext cx="8763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FFFFFF"/>
                </a:solidFill>
              </a:defRPr>
            </a:pPr>
            <a:r>
              <a:rPr sz="900" b="0">
                <a:solidFill>
                  <a:srgbClr val="FFFFFF"/>
                </a:solidFill>
              </a:rPr>
              <a:t>Payroll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5F93FCF-5E80-4CBC-8FA3-2B06B4CF7AFC}"/>
              </a:ext>
            </a:extLst>
          </p:cNvPr>
          <p:cNvSpPr>
            <a:spLocks noGrp="1"/>
          </p:cNvSpPr>
          <p:nvPr/>
        </p:nvSpPr>
        <p:spPr>
          <a:xfrm>
            <a:off x="876300" y="5704401"/>
            <a:ext cx="8763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FFFFFF"/>
                </a:solidFill>
              </a:defRPr>
            </a:pPr>
            <a:r>
              <a:rPr sz="900" b="0">
                <a:solidFill>
                  <a:srgbClr val="FFFFFF"/>
                </a:solidFill>
              </a:rPr>
              <a:t>Compliance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E3DB2E9-F9F1-4FCB-807C-52B4AE05B604}"/>
              </a:ext>
            </a:extLst>
          </p:cNvPr>
          <p:cNvSpPr>
            <a:spLocks noGrp="1"/>
          </p:cNvSpPr>
          <p:nvPr/>
        </p:nvSpPr>
        <p:spPr>
          <a:xfrm>
            <a:off x="876300" y="6187548"/>
            <a:ext cx="8763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FFFFFF"/>
                </a:solidFill>
              </a:defRPr>
            </a:pPr>
            <a:r>
              <a:rPr sz="900" b="0">
                <a:solidFill>
                  <a:srgbClr val="FFFFFF"/>
                </a:solidFill>
              </a:rPr>
              <a:t>Reports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9FFF981-3E48-4C6F-8D38-C2E89E6AB090}"/>
              </a:ext>
            </a:extLst>
          </p:cNvPr>
          <p:cNvSpPr>
            <a:spLocks noGrp="1"/>
          </p:cNvSpPr>
          <p:nvPr/>
        </p:nvSpPr>
        <p:spPr>
          <a:xfrm>
            <a:off x="876300" y="6670694"/>
            <a:ext cx="8763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FFFFFF"/>
                </a:solidFill>
              </a:defRPr>
            </a:pPr>
            <a:r>
              <a:rPr sz="900" b="0">
                <a:solidFill>
                  <a:srgbClr val="FFFFFF"/>
                </a:solidFill>
              </a:rPr>
              <a:t>AI Copilot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9FA0786-711A-4EA0-B3A8-DCBE4350DF65}"/>
              </a:ext>
            </a:extLst>
          </p:cNvPr>
          <p:cNvSpPr>
            <a:spLocks noGrp="1"/>
          </p:cNvSpPr>
          <p:nvPr/>
        </p:nvSpPr>
        <p:spPr>
          <a:xfrm>
            <a:off x="6667500" y="3167883"/>
            <a:ext cx="857250" cy="13804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ctr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AI Active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F0C39608-E620-4337-A1C4-5A950516779A}"/>
              </a:ext>
            </a:extLst>
          </p:cNvPr>
          <p:cNvSpPr>
            <a:spLocks noGrp="1"/>
          </p:cNvSpPr>
          <p:nvPr/>
        </p:nvSpPr>
        <p:spPr>
          <a:xfrm>
            <a:off x="2286000" y="3633774"/>
            <a:ext cx="1238250" cy="854134"/>
          </a:xfrm>
          <a:prstGeom prst="roundRect">
            <a:avLst>
              <a:gd name="adj" fmla="val 8081"/>
            </a:avLst>
          </a:prstGeom>
          <a:solidFill>
            <a:srgbClr val="FFFFFF"/>
          </a:solidFill>
          <a:ln w="9525">
            <a:solidFill>
              <a:srgbClr val="C9DAE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1C9BC15-F1EB-4700-B06A-0E2515EDBD56}"/>
              </a:ext>
            </a:extLst>
          </p:cNvPr>
          <p:cNvSpPr>
            <a:spLocks noGrp="1"/>
          </p:cNvSpPr>
          <p:nvPr/>
        </p:nvSpPr>
        <p:spPr>
          <a:xfrm>
            <a:off x="2457450" y="3745933"/>
            <a:ext cx="8953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6B7A90"/>
                </a:solidFill>
              </a:defRPr>
            </a:pPr>
            <a:r>
              <a:rPr sz="900" b="1">
                <a:solidFill>
                  <a:srgbClr val="6B7A90"/>
                </a:solidFill>
              </a:rPr>
              <a:t>ACTIVE WORKERS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26FCADD-E4B5-4373-992C-F7E815AC3FC0}"/>
              </a:ext>
            </a:extLst>
          </p:cNvPr>
          <p:cNvSpPr>
            <a:spLocks noGrp="1"/>
          </p:cNvSpPr>
          <p:nvPr/>
        </p:nvSpPr>
        <p:spPr>
          <a:xfrm>
            <a:off x="2457450" y="3935740"/>
            <a:ext cx="895350" cy="293339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728" b="1">
                <a:solidFill>
                  <a:srgbClr val="061B3A"/>
                </a:solidFill>
              </a:defRPr>
            </a:pPr>
            <a:r>
              <a:rPr sz="1728" b="1">
                <a:solidFill>
                  <a:srgbClr val="061B3A"/>
                </a:solidFill>
              </a:rPr>
              <a:t>1,248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177DA12-49FA-43F7-B7A3-948A24C8CCAF}"/>
              </a:ext>
            </a:extLst>
          </p:cNvPr>
          <p:cNvSpPr>
            <a:spLocks noGrp="1"/>
          </p:cNvSpPr>
          <p:nvPr/>
        </p:nvSpPr>
        <p:spPr>
          <a:xfrm>
            <a:off x="2457450" y="4237707"/>
            <a:ext cx="8953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005BBB"/>
                </a:solidFill>
              </a:defRPr>
            </a:pPr>
            <a:r>
              <a:rPr sz="900" b="0">
                <a:solidFill>
                  <a:srgbClr val="005BBB"/>
                </a:solidFill>
              </a:rPr>
              <a:t>+82 this month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666A674-1A27-4E5A-91FB-202472BEED6E}"/>
              </a:ext>
            </a:extLst>
          </p:cNvPr>
          <p:cNvSpPr>
            <a:spLocks noGrp="1"/>
          </p:cNvSpPr>
          <p:nvPr/>
        </p:nvSpPr>
        <p:spPr>
          <a:xfrm>
            <a:off x="3695700" y="3633774"/>
            <a:ext cx="1238250" cy="854134"/>
          </a:xfrm>
          <a:prstGeom prst="roundRect">
            <a:avLst>
              <a:gd name="adj" fmla="val 8081"/>
            </a:avLst>
          </a:prstGeom>
          <a:solidFill>
            <a:srgbClr val="FFFFFF"/>
          </a:solidFill>
          <a:ln w="9525">
            <a:solidFill>
              <a:srgbClr val="C9DAE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03848E6-4998-40F8-9299-A8EC1C8A0A58}"/>
              </a:ext>
            </a:extLst>
          </p:cNvPr>
          <p:cNvSpPr>
            <a:spLocks noGrp="1"/>
          </p:cNvSpPr>
          <p:nvPr/>
        </p:nvSpPr>
        <p:spPr>
          <a:xfrm>
            <a:off x="3867150" y="3745933"/>
            <a:ext cx="8953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6B7A90"/>
                </a:solidFill>
              </a:defRPr>
            </a:pPr>
            <a:r>
              <a:rPr sz="900" b="1">
                <a:solidFill>
                  <a:srgbClr val="6B7A90"/>
                </a:solidFill>
              </a:rPr>
              <a:t>ATTEND.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1527BDF-E79A-4FC1-91B0-C2A6AD5CE2D0}"/>
              </a:ext>
            </a:extLst>
          </p:cNvPr>
          <p:cNvSpPr>
            <a:spLocks noGrp="1"/>
          </p:cNvSpPr>
          <p:nvPr/>
        </p:nvSpPr>
        <p:spPr>
          <a:xfrm>
            <a:off x="3867150" y="3935740"/>
            <a:ext cx="895350" cy="293339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728" b="1">
                <a:solidFill>
                  <a:srgbClr val="061B3A"/>
                </a:solidFill>
              </a:defRPr>
            </a:pPr>
            <a:r>
              <a:rPr sz="1728" b="1">
                <a:solidFill>
                  <a:srgbClr val="061B3A"/>
                </a:solidFill>
              </a:rPr>
              <a:t>96.8%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1BD4902-EE5B-4679-870A-74791F68BBCA}"/>
              </a:ext>
            </a:extLst>
          </p:cNvPr>
          <p:cNvSpPr>
            <a:spLocks noGrp="1"/>
          </p:cNvSpPr>
          <p:nvPr/>
        </p:nvSpPr>
        <p:spPr>
          <a:xfrm>
            <a:off x="3867150" y="4237707"/>
            <a:ext cx="8953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C8102E"/>
                </a:solidFill>
              </a:defRPr>
            </a:pPr>
            <a:r>
              <a:rPr sz="900" b="0">
                <a:solidFill>
                  <a:srgbClr val="C8102E"/>
                </a:solidFill>
              </a:rPr>
              <a:t>3 risk sites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7E06114F-7186-42EB-B19C-D1F1A3433812}"/>
              </a:ext>
            </a:extLst>
          </p:cNvPr>
          <p:cNvSpPr>
            <a:spLocks noGrp="1"/>
          </p:cNvSpPr>
          <p:nvPr/>
        </p:nvSpPr>
        <p:spPr>
          <a:xfrm>
            <a:off x="5105400" y="3633774"/>
            <a:ext cx="1238250" cy="854134"/>
          </a:xfrm>
          <a:prstGeom prst="roundRect">
            <a:avLst>
              <a:gd name="adj" fmla="val 8081"/>
            </a:avLst>
          </a:prstGeom>
          <a:solidFill>
            <a:srgbClr val="FFFFFF"/>
          </a:solidFill>
          <a:ln w="9525">
            <a:solidFill>
              <a:srgbClr val="C9DAE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AF05394-181B-4D3F-853E-BF33D90A8F86}"/>
              </a:ext>
            </a:extLst>
          </p:cNvPr>
          <p:cNvSpPr>
            <a:spLocks noGrp="1"/>
          </p:cNvSpPr>
          <p:nvPr/>
        </p:nvSpPr>
        <p:spPr>
          <a:xfrm>
            <a:off x="5276850" y="3745933"/>
            <a:ext cx="8953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6B7A90"/>
                </a:solidFill>
              </a:defRPr>
            </a:pPr>
            <a:r>
              <a:rPr sz="900" b="1">
                <a:solidFill>
                  <a:srgbClr val="6B7A90"/>
                </a:solidFill>
              </a:rPr>
              <a:t>PAYROLL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B233429-BAAB-45C0-B468-F4278ED5055C}"/>
              </a:ext>
            </a:extLst>
          </p:cNvPr>
          <p:cNvSpPr>
            <a:spLocks noGrp="1"/>
          </p:cNvSpPr>
          <p:nvPr/>
        </p:nvSpPr>
        <p:spPr>
          <a:xfrm>
            <a:off x="5276850" y="3935740"/>
            <a:ext cx="895350" cy="293339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728" b="1">
                <a:solidFill>
                  <a:srgbClr val="061B3A"/>
                </a:solidFill>
              </a:defRPr>
            </a:pPr>
            <a:r>
              <a:rPr sz="1728" b="1">
                <a:solidFill>
                  <a:srgbClr val="061B3A"/>
                </a:solidFill>
              </a:rPr>
              <a:t>Ready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EFC82D6-F43B-46AA-9951-EFBBCA802036}"/>
              </a:ext>
            </a:extLst>
          </p:cNvPr>
          <p:cNvSpPr>
            <a:spLocks noGrp="1"/>
          </p:cNvSpPr>
          <p:nvPr/>
        </p:nvSpPr>
        <p:spPr>
          <a:xfrm>
            <a:off x="5276850" y="4237707"/>
            <a:ext cx="8953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061B3A"/>
                </a:solidFill>
              </a:defRPr>
            </a:pPr>
            <a:r>
              <a:rPr sz="900" b="0">
                <a:solidFill>
                  <a:srgbClr val="061B3A"/>
                </a:solidFill>
              </a:rPr>
              <a:t>Next run: 28 Jul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DF1AB44-F360-4155-B3E4-FB2101C4D176}"/>
              </a:ext>
            </a:extLst>
          </p:cNvPr>
          <p:cNvSpPr>
            <a:spLocks noGrp="1"/>
          </p:cNvSpPr>
          <p:nvPr/>
        </p:nvSpPr>
        <p:spPr>
          <a:xfrm>
            <a:off x="6686550" y="3745933"/>
            <a:ext cx="7429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6B7A90"/>
                </a:solidFill>
              </a:defRPr>
            </a:pPr>
            <a:r>
              <a:rPr sz="900" b="1">
                <a:solidFill>
                  <a:srgbClr val="6B7A90"/>
                </a:solidFill>
              </a:rPr>
              <a:t>RISK ALERTS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53F43B0-02C9-4E85-A89D-E2278D78A784}"/>
              </a:ext>
            </a:extLst>
          </p:cNvPr>
          <p:cNvSpPr>
            <a:spLocks noGrp="1"/>
          </p:cNvSpPr>
          <p:nvPr/>
        </p:nvSpPr>
        <p:spPr>
          <a:xfrm>
            <a:off x="6686550" y="3935740"/>
            <a:ext cx="742950" cy="293339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728" b="1">
                <a:solidFill>
                  <a:srgbClr val="061B3A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08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3A5B04E-0DF2-41E9-B07E-DD0770402D66}"/>
              </a:ext>
            </a:extLst>
          </p:cNvPr>
          <p:cNvSpPr>
            <a:spLocks noGrp="1"/>
          </p:cNvSpPr>
          <p:nvPr/>
        </p:nvSpPr>
        <p:spPr>
          <a:xfrm>
            <a:off x="6686550" y="4237707"/>
            <a:ext cx="7429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C8102E"/>
                </a:solidFill>
              </a:defRPr>
            </a:pPr>
            <a:r>
              <a:rPr sz="900" b="0">
                <a:solidFill>
                  <a:srgbClr val="C8102E"/>
                </a:solidFill>
              </a:rPr>
              <a:t>open alerts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B2725AE8-F0A9-4EF8-A0E5-138378C0E1BD}"/>
              </a:ext>
            </a:extLst>
          </p:cNvPr>
          <p:cNvSpPr>
            <a:spLocks noGrp="1"/>
          </p:cNvSpPr>
          <p:nvPr/>
        </p:nvSpPr>
        <p:spPr>
          <a:xfrm>
            <a:off x="2286000" y="4755364"/>
            <a:ext cx="2571750" cy="1725523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9525">
            <a:solidFill>
              <a:srgbClr val="C9DAE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4F53B9F-3977-481D-AA82-11F293B7778C}"/>
              </a:ext>
            </a:extLst>
          </p:cNvPr>
          <p:cNvSpPr>
            <a:spLocks noGrp="1"/>
          </p:cNvSpPr>
          <p:nvPr/>
        </p:nvSpPr>
        <p:spPr>
          <a:xfrm>
            <a:off x="2514600" y="4893405"/>
            <a:ext cx="2000250" cy="31922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08" b="1">
                <a:solidFill>
                  <a:srgbClr val="061B3A"/>
                </a:solidFill>
              </a:defRPr>
            </a:pPr>
            <a:r>
              <a:rPr sz="1008" b="1">
                <a:solidFill>
                  <a:srgbClr val="061B3A"/>
                </a:solidFill>
              </a:rPr>
              <a:t>Recruitment Funnel</a:t>
            </a:r>
          </a:p>
          <a:p>
            <a:pPr algn="l">
              <a:defRPr sz="1008" b="1">
                <a:solidFill>
                  <a:srgbClr val="061B3A"/>
                </a:solidFill>
              </a:defRPr>
            </a:pPr>
            <a:r>
              <a:rPr sz="1008" b="1">
                <a:solidFill>
                  <a:srgbClr val="061B3A"/>
                </a:solidFill>
              </a:rPr>
              <a:t>招聘漏斗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D5BBBF0-4EE3-44C0-8929-9FE916147447}"/>
              </a:ext>
            </a:extLst>
          </p:cNvPr>
          <p:cNvSpPr>
            <a:spLocks noGrp="1"/>
          </p:cNvSpPr>
          <p:nvPr/>
        </p:nvSpPr>
        <p:spPr>
          <a:xfrm>
            <a:off x="2590800" y="5462828"/>
            <a:ext cx="366713" cy="629816"/>
          </a:xfrm>
          <a:prstGeom prst="rect">
            <a:avLst/>
          </a:prstGeom>
          <a:solidFill>
            <a:srgbClr val="005BBB"/>
          </a:solidFill>
          <a:ln w="0">
            <a:noFill/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2B129D0-B242-435D-94B1-85E497EBE345}"/>
              </a:ext>
            </a:extLst>
          </p:cNvPr>
          <p:cNvSpPr>
            <a:spLocks noGrp="1"/>
          </p:cNvSpPr>
          <p:nvPr/>
        </p:nvSpPr>
        <p:spPr>
          <a:xfrm>
            <a:off x="3071813" y="5592242"/>
            <a:ext cx="366713" cy="500402"/>
          </a:xfrm>
          <a:prstGeom prst="rect">
            <a:avLst/>
          </a:prstGeom>
          <a:solidFill>
            <a:srgbClr val="061B3A"/>
          </a:solidFill>
          <a:ln w="0">
            <a:noFill/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45A7327-024A-4261-BCB0-F23DE311CDF6}"/>
              </a:ext>
            </a:extLst>
          </p:cNvPr>
          <p:cNvSpPr>
            <a:spLocks noGrp="1"/>
          </p:cNvSpPr>
          <p:nvPr/>
        </p:nvSpPr>
        <p:spPr>
          <a:xfrm>
            <a:off x="3552825" y="5773422"/>
            <a:ext cx="366713" cy="319222"/>
          </a:xfrm>
          <a:prstGeom prst="rect">
            <a:avLst/>
          </a:prstGeom>
          <a:solidFill>
            <a:srgbClr val="C8102E"/>
          </a:solidFill>
          <a:ln w="0">
            <a:noFill/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9DFB9A7-E945-4333-87D3-7C599872BC96}"/>
              </a:ext>
            </a:extLst>
          </p:cNvPr>
          <p:cNvSpPr>
            <a:spLocks noGrp="1"/>
          </p:cNvSpPr>
          <p:nvPr/>
        </p:nvSpPr>
        <p:spPr>
          <a:xfrm>
            <a:off x="4033838" y="5902836"/>
            <a:ext cx="366713" cy="189808"/>
          </a:xfrm>
          <a:prstGeom prst="rect">
            <a:avLst/>
          </a:prstGeom>
          <a:solidFill>
            <a:srgbClr val="005BBB"/>
          </a:solidFill>
          <a:ln w="0">
            <a:noFill/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301E7D3-0A36-4F18-B5D7-DEB2E7D18A4C}"/>
              </a:ext>
            </a:extLst>
          </p:cNvPr>
          <p:cNvSpPr>
            <a:spLocks noGrp="1"/>
          </p:cNvSpPr>
          <p:nvPr/>
        </p:nvSpPr>
        <p:spPr>
          <a:xfrm>
            <a:off x="2533650" y="6161665"/>
            <a:ext cx="2095500" cy="25020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Applied Screened Hired Onboarded</a:t>
            </a:r>
          </a:p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申请  筛选  录用  入职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4E6074A-0515-4BF3-9981-7D5B52DCD530}"/>
              </a:ext>
            </a:extLst>
          </p:cNvPr>
          <p:cNvSpPr>
            <a:spLocks noGrp="1"/>
          </p:cNvSpPr>
          <p:nvPr/>
        </p:nvSpPr>
        <p:spPr>
          <a:xfrm>
            <a:off x="5257800" y="4893405"/>
            <a:ext cx="1905000" cy="319222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08" b="1">
                <a:solidFill>
                  <a:srgbClr val="061B3A"/>
                </a:solidFill>
              </a:defRPr>
            </a:pPr>
            <a:r>
              <a:rPr sz="1008" b="1">
                <a:solidFill>
                  <a:srgbClr val="061B3A"/>
                </a:solidFill>
              </a:rPr>
              <a:t>AI Insights</a:t>
            </a:r>
          </a:p>
          <a:p>
            <a:pPr algn="l">
              <a:defRPr sz="1008" b="1">
                <a:solidFill>
                  <a:srgbClr val="061B3A"/>
                </a:solidFill>
              </a:defRPr>
            </a:pPr>
            <a:r>
              <a:rPr sz="1008" b="1">
                <a:solidFill>
                  <a:srgbClr val="061B3A"/>
                </a:solidFill>
              </a:rPr>
              <a:t>AI洞察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68B0FB1A-1659-4E5A-BCDE-65A47AC8C28E}"/>
              </a:ext>
            </a:extLst>
          </p:cNvPr>
          <p:cNvSpPr>
            <a:spLocks noGrp="1"/>
          </p:cNvSpPr>
          <p:nvPr/>
        </p:nvSpPr>
        <p:spPr>
          <a:xfrm>
            <a:off x="5257800" y="5419690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6796DE0-C20F-452A-94FF-F9303A685FBB}"/>
              </a:ext>
            </a:extLst>
          </p:cNvPr>
          <p:cNvSpPr>
            <a:spLocks noGrp="1"/>
          </p:cNvSpPr>
          <p:nvPr/>
        </p:nvSpPr>
        <p:spPr>
          <a:xfrm>
            <a:off x="5486400" y="5359297"/>
            <a:ext cx="18669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Line B overtime +18% / B线加班上升18%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B1D6DF4B-0991-4E56-80C4-624AB06BD61F}"/>
              </a:ext>
            </a:extLst>
          </p:cNvPr>
          <p:cNvSpPr>
            <a:spLocks noGrp="1"/>
          </p:cNvSpPr>
          <p:nvPr/>
        </p:nvSpPr>
        <p:spPr>
          <a:xfrm>
            <a:off x="5257800" y="5721656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3D66574-DFB4-4FA5-BDF5-2C85831EC370}"/>
              </a:ext>
            </a:extLst>
          </p:cNvPr>
          <p:cNvSpPr>
            <a:spLocks noGrp="1"/>
          </p:cNvSpPr>
          <p:nvPr/>
        </p:nvSpPr>
        <p:spPr>
          <a:xfrm>
            <a:off x="5486400" y="5652635"/>
            <a:ext cx="18669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 dirty="0">
                <a:solidFill>
                  <a:srgbClr val="34445C"/>
                </a:solidFill>
              </a:rPr>
              <a:t>Visa renewals in 21 days / 签证21天后到期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F40584A8-F6E6-4281-81F1-18F87F8FB5B0}"/>
              </a:ext>
            </a:extLst>
          </p:cNvPr>
          <p:cNvSpPr>
            <a:spLocks noGrp="1"/>
          </p:cNvSpPr>
          <p:nvPr/>
        </p:nvSpPr>
        <p:spPr>
          <a:xfrm>
            <a:off x="5257800" y="6014995"/>
            <a:ext cx="95250" cy="69021"/>
          </a:xfrm>
          <a:prstGeom prst="ellipse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4FB924B-ADAE-4407-ADAF-F652E450B205}"/>
              </a:ext>
            </a:extLst>
          </p:cNvPr>
          <p:cNvSpPr>
            <a:spLocks noGrp="1"/>
          </p:cNvSpPr>
          <p:nvPr/>
        </p:nvSpPr>
        <p:spPr>
          <a:xfrm>
            <a:off x="5486400" y="5954602"/>
            <a:ext cx="1866900" cy="27608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Two sites need review / 2个现场需复核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0097A0D-DDF0-4F8D-A595-14A36F618A98}"/>
              </a:ext>
            </a:extLst>
          </p:cNvPr>
          <p:cNvSpPr>
            <a:spLocks noGrp="1"/>
          </p:cNvSpPr>
          <p:nvPr/>
        </p:nvSpPr>
        <p:spPr>
          <a:xfrm>
            <a:off x="2514600" y="6791481"/>
            <a:ext cx="3429000" cy="327849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08" b="1">
                <a:solidFill>
                  <a:srgbClr val="061B3A"/>
                </a:solidFill>
              </a:defRPr>
            </a:pPr>
            <a:r>
              <a:rPr sz="1008" b="1">
                <a:solidFill>
                  <a:srgbClr val="061B3A"/>
                </a:solidFill>
              </a:rPr>
              <a:t>Service Tickets &amp; Workforce Map</a:t>
            </a:r>
          </a:p>
          <a:p>
            <a:pPr algn="l">
              <a:defRPr sz="1008" b="1">
                <a:solidFill>
                  <a:srgbClr val="061B3A"/>
                </a:solidFill>
              </a:defRPr>
            </a:pPr>
            <a:r>
              <a:rPr sz="1008" b="1">
                <a:solidFill>
                  <a:srgbClr val="061B3A"/>
                </a:solidFill>
              </a:rPr>
              <a:t>服务工单与人员地图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83C1C19E-8D76-49E5-A8DC-621CFCCA06BF}"/>
              </a:ext>
            </a:extLst>
          </p:cNvPr>
          <p:cNvSpPr>
            <a:spLocks noGrp="1"/>
          </p:cNvSpPr>
          <p:nvPr/>
        </p:nvSpPr>
        <p:spPr>
          <a:xfrm>
            <a:off x="2571750" y="7257372"/>
            <a:ext cx="133350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Factory A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7093FA7-361D-4E24-8A38-9AD22537688F}"/>
              </a:ext>
            </a:extLst>
          </p:cNvPr>
          <p:cNvSpPr>
            <a:spLocks noGrp="1"/>
          </p:cNvSpPr>
          <p:nvPr/>
        </p:nvSpPr>
        <p:spPr>
          <a:xfrm>
            <a:off x="4095750" y="7317765"/>
            <a:ext cx="2095500" cy="86276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77C0092-959A-4A34-AB81-BA793AD0EA96}"/>
              </a:ext>
            </a:extLst>
          </p:cNvPr>
          <p:cNvSpPr>
            <a:spLocks noGrp="1"/>
          </p:cNvSpPr>
          <p:nvPr/>
        </p:nvSpPr>
        <p:spPr>
          <a:xfrm>
            <a:off x="6419850" y="7257372"/>
            <a:ext cx="7810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18 open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E3B540E-949B-4450-876A-586D02B333FB}"/>
              </a:ext>
            </a:extLst>
          </p:cNvPr>
          <p:cNvSpPr>
            <a:spLocks noGrp="1"/>
          </p:cNvSpPr>
          <p:nvPr/>
        </p:nvSpPr>
        <p:spPr>
          <a:xfrm>
            <a:off x="2571750" y="7628359"/>
            <a:ext cx="133350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Factory B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CA2BBC7-372C-44B8-8329-D597EA02C9C8}"/>
              </a:ext>
            </a:extLst>
          </p:cNvPr>
          <p:cNvSpPr>
            <a:spLocks noGrp="1"/>
          </p:cNvSpPr>
          <p:nvPr/>
        </p:nvSpPr>
        <p:spPr>
          <a:xfrm>
            <a:off x="4095750" y="7688752"/>
            <a:ext cx="1828800" cy="86276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5169A0F-EDFE-4DA1-9350-2DF01C88BE9B}"/>
              </a:ext>
            </a:extLst>
          </p:cNvPr>
          <p:cNvSpPr>
            <a:spLocks noGrp="1"/>
          </p:cNvSpPr>
          <p:nvPr/>
        </p:nvSpPr>
        <p:spPr>
          <a:xfrm>
            <a:off x="6419850" y="7628359"/>
            <a:ext cx="7810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15 open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2B5EB0FF-BB45-497B-B839-A9E990910D96}"/>
              </a:ext>
            </a:extLst>
          </p:cNvPr>
          <p:cNvSpPr>
            <a:spLocks noGrp="1"/>
          </p:cNvSpPr>
          <p:nvPr/>
        </p:nvSpPr>
        <p:spPr>
          <a:xfrm>
            <a:off x="2571750" y="7999346"/>
            <a:ext cx="133350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Logistics Hub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1080291-28EB-4DF0-846B-CF0FE143A53F}"/>
              </a:ext>
            </a:extLst>
          </p:cNvPr>
          <p:cNvSpPr>
            <a:spLocks noGrp="1"/>
          </p:cNvSpPr>
          <p:nvPr/>
        </p:nvSpPr>
        <p:spPr>
          <a:xfrm>
            <a:off x="4095750" y="8068367"/>
            <a:ext cx="1562100" cy="86276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5364D74-99A5-49A5-97CC-E965CB267838}"/>
              </a:ext>
            </a:extLst>
          </p:cNvPr>
          <p:cNvSpPr>
            <a:spLocks noGrp="1"/>
          </p:cNvSpPr>
          <p:nvPr/>
        </p:nvSpPr>
        <p:spPr>
          <a:xfrm>
            <a:off x="6419850" y="7999346"/>
            <a:ext cx="7810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12 open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D22C14EE-FA4D-4775-A6F9-9DD89FA50B6F}"/>
              </a:ext>
            </a:extLst>
          </p:cNvPr>
          <p:cNvSpPr>
            <a:spLocks noGrp="1"/>
          </p:cNvSpPr>
          <p:nvPr/>
        </p:nvSpPr>
        <p:spPr>
          <a:xfrm>
            <a:off x="2571750" y="8378961"/>
            <a:ext cx="133350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Service Center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B4A3CF9C-35DF-4F4F-9AEB-04F29193A9E3}"/>
              </a:ext>
            </a:extLst>
          </p:cNvPr>
          <p:cNvSpPr>
            <a:spLocks noGrp="1"/>
          </p:cNvSpPr>
          <p:nvPr/>
        </p:nvSpPr>
        <p:spPr>
          <a:xfrm>
            <a:off x="4095750" y="8439355"/>
            <a:ext cx="1295400" cy="86276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0B5B517-2B26-4DFF-9E3C-A47D5C3A959F}"/>
              </a:ext>
            </a:extLst>
          </p:cNvPr>
          <p:cNvSpPr>
            <a:spLocks noGrp="1"/>
          </p:cNvSpPr>
          <p:nvPr/>
        </p:nvSpPr>
        <p:spPr>
          <a:xfrm>
            <a:off x="6419850" y="8378961"/>
            <a:ext cx="781050" cy="163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9 open</a:t>
            </a:r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411480" y="1078992"/>
            <a:ext cx="6903720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585216" y="1188720"/>
            <a:ext cx="6126480" cy="6583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61B3A"/>
                </a:solidFill>
                <a:latin typeface="Aptos"/>
              </a:rPr>
              <a:t>AI + People system connects every workforce view
AI+People系统把劳动力管理整合到同一视图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85216" y="1920240"/>
            <a:ext cx="960120" cy="36576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603504" y="2176272"/>
            <a:ext cx="6446520" cy="7132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60" b="0">
                <a:solidFill>
                  <a:srgbClr val="061B3A"/>
                </a:solidFill>
                <a:latin typeface="Aptos"/>
              </a:rPr>
              <a:t>One operating layer links clients, workers, PPP delivery teams and AI assistance.
Managers can see status, cost, risk and next actions without separating data from daily service.
一个运营层连接客户、员工、PPP交付团队与AI助手，让管理者在同一页看到状态、成本、风险和下一步动作。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66928" y="3154680"/>
            <a:ext cx="3182112" cy="2468880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CDDE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731520" y="3291840"/>
            <a:ext cx="530352" cy="45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731520" y="3401568"/>
            <a:ext cx="2194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19" b="1">
                <a:solidFill>
                  <a:srgbClr val="061B3A"/>
                </a:solidFill>
                <a:latin typeface="Aptos"/>
              </a:rPr>
              <a:t>Full workforce view / 全景视图</a:t>
            </a:r>
          </a:p>
        </p:txBody>
      </p:sp>
      <p:pic>
        <p:nvPicPr>
          <p:cNvPr id="78" name="Picture 77" descr="ai_dashboard_full_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3776472"/>
            <a:ext cx="2852928" cy="1664208"/>
          </a:xfrm>
          <a:prstGeom prst="rect">
            <a:avLst/>
          </a:prstGeom>
          <a:ln w="5080">
            <a:solidFill>
              <a:srgbClr val="E8F0F8"/>
            </a:solidFill>
          </a:ln>
        </p:spPr>
      </p:pic>
      <p:sp>
        <p:nvSpPr>
          <p:cNvPr id="79" name="Rounded Rectangle 78"/>
          <p:cNvSpPr/>
          <p:nvPr/>
        </p:nvSpPr>
        <p:spPr>
          <a:xfrm>
            <a:off x="3950208" y="3154680"/>
            <a:ext cx="3182112" cy="2468880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CDDE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Rectangle 79"/>
          <p:cNvSpPr/>
          <p:nvPr/>
        </p:nvSpPr>
        <p:spPr>
          <a:xfrm>
            <a:off x="4114800" y="3291840"/>
            <a:ext cx="530352" cy="4572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4114800" y="3401568"/>
            <a:ext cx="2194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19" b="1">
                <a:solidFill>
                  <a:srgbClr val="061B3A"/>
                </a:solidFill>
                <a:latin typeface="Aptos"/>
              </a:rPr>
              <a:t>Client service view / 客户视图</a:t>
            </a:r>
          </a:p>
        </p:txBody>
      </p:sp>
      <p:pic>
        <p:nvPicPr>
          <p:cNvPr id="82" name="Picture 81" descr="ai_client_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776472"/>
            <a:ext cx="2852928" cy="1664208"/>
          </a:xfrm>
          <a:prstGeom prst="rect">
            <a:avLst/>
          </a:prstGeom>
          <a:ln w="5080">
            <a:solidFill>
              <a:srgbClr val="E8F0F8"/>
            </a:solidFill>
          </a:ln>
        </p:spPr>
      </p:pic>
      <p:sp>
        <p:nvSpPr>
          <p:cNvPr id="83" name="Rounded Rectangle 82"/>
          <p:cNvSpPr/>
          <p:nvPr/>
        </p:nvSpPr>
        <p:spPr>
          <a:xfrm>
            <a:off x="566928" y="5897880"/>
            <a:ext cx="2029968" cy="2880360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CDDE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4" name="Rectangle 83"/>
          <p:cNvSpPr/>
          <p:nvPr/>
        </p:nvSpPr>
        <p:spPr>
          <a:xfrm>
            <a:off x="731520" y="6035040"/>
            <a:ext cx="530352" cy="45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731520" y="6144768"/>
            <a:ext cx="2194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19" b="1">
                <a:solidFill>
                  <a:srgbClr val="061B3A"/>
                </a:solidFill>
                <a:latin typeface="Aptos"/>
              </a:rPr>
              <a:t>Employee view / 员工端</a:t>
            </a:r>
          </a:p>
        </p:txBody>
      </p:sp>
      <p:pic>
        <p:nvPicPr>
          <p:cNvPr id="86" name="Picture 85" descr="ai_employee_mobile_vi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6519672"/>
            <a:ext cx="1700784" cy="2075688"/>
          </a:xfrm>
          <a:prstGeom prst="rect">
            <a:avLst/>
          </a:prstGeom>
          <a:ln w="5080">
            <a:solidFill>
              <a:srgbClr val="E8F0F8"/>
            </a:solidFill>
          </a:ln>
        </p:spPr>
      </p:pic>
      <p:sp>
        <p:nvSpPr>
          <p:cNvPr id="87" name="Rounded Rectangle 86"/>
          <p:cNvSpPr/>
          <p:nvPr/>
        </p:nvSpPr>
        <p:spPr>
          <a:xfrm>
            <a:off x="2788920" y="5897880"/>
            <a:ext cx="4343400" cy="2880360"/>
          </a:xfrm>
          <a:prstGeom prst="roundRect">
            <a:avLst/>
          </a:prstGeom>
          <a:solidFill>
            <a:srgbClr val="FFFFFF"/>
          </a:solidFill>
          <a:ln w="8890">
            <a:solidFill>
              <a:srgbClr val="CDDE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Rectangle 87"/>
          <p:cNvSpPr/>
          <p:nvPr/>
        </p:nvSpPr>
        <p:spPr>
          <a:xfrm>
            <a:off x="2953512" y="6035040"/>
            <a:ext cx="530352" cy="4572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TextBox 88"/>
          <p:cNvSpPr txBox="1"/>
          <p:nvPr/>
        </p:nvSpPr>
        <p:spPr>
          <a:xfrm>
            <a:off x="2953512" y="6144768"/>
            <a:ext cx="2194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19" b="1">
                <a:solidFill>
                  <a:srgbClr val="061B3A"/>
                </a:solidFill>
                <a:latin typeface="Aptos"/>
              </a:rPr>
              <a:t>AI next-action assistant / AI行动助手</a:t>
            </a:r>
          </a:p>
        </p:txBody>
      </p:sp>
      <p:pic>
        <p:nvPicPr>
          <p:cNvPr id="90" name="Picture 89" descr="ai_assistant_vie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512" y="6519672"/>
            <a:ext cx="4014215" cy="2075688"/>
          </a:xfrm>
          <a:prstGeom prst="rect">
            <a:avLst/>
          </a:prstGeom>
          <a:ln w="5080">
            <a:solidFill>
              <a:srgbClr val="E8F0F8"/>
            </a:solidFill>
          </a:ln>
        </p:spPr>
      </p:pic>
      <p:sp>
        <p:nvSpPr>
          <p:cNvPr id="91" name="Rounded Rectangle 90"/>
          <p:cNvSpPr/>
          <p:nvPr/>
        </p:nvSpPr>
        <p:spPr>
          <a:xfrm>
            <a:off x="566928" y="9098280"/>
            <a:ext cx="6565392" cy="530352"/>
          </a:xfrm>
          <a:prstGeom prst="roundRect">
            <a:avLst/>
          </a:prstGeom>
          <a:solidFill>
            <a:srgbClr val="EBF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786384" y="9253728"/>
            <a:ext cx="4434227" cy="3598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869" b="1" dirty="0">
                <a:solidFill>
                  <a:srgbClr val="005BBB"/>
                </a:solidFill>
                <a:latin typeface="Aptos"/>
              </a:rPr>
              <a:t>Outcome: fewer blind spots, faster responses and more transparent HR operations. </a:t>
            </a:r>
            <a:endParaRPr lang="en-US" sz="869" b="1" dirty="0">
              <a:solidFill>
                <a:srgbClr val="005BBB"/>
              </a:solidFill>
              <a:latin typeface="Aptos"/>
            </a:endParaRPr>
          </a:p>
          <a:p>
            <a:r>
              <a:rPr sz="869" b="1" dirty="0">
                <a:solidFill>
                  <a:srgbClr val="005BBB"/>
                </a:solidFill>
                <a:latin typeface="Aptos"/>
              </a:rPr>
              <a:t> </a:t>
            </a:r>
            <a:r>
              <a:rPr sz="869" b="1" dirty="0" err="1">
                <a:solidFill>
                  <a:srgbClr val="005BBB"/>
                </a:solidFill>
                <a:latin typeface="Aptos"/>
              </a:rPr>
              <a:t>结果：减少管理盲区、提升响应速度、让HR服务更透明</a:t>
            </a:r>
            <a:r>
              <a:rPr sz="869" b="1" dirty="0">
                <a:solidFill>
                  <a:srgbClr val="005BBB"/>
                </a:solidFill>
                <a:latin typeface="Apto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5649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nalytics_b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1" y="8112851"/>
            <a:ext cx="7425323" cy="2611665"/>
          </a:xfrm>
          <a:prstGeom prst="rect">
            <a:avLst/>
          </a:prstGeom>
          <a:ln w="18288">
            <a:solidFill>
              <a:srgbClr val="FFFFFF"/>
            </a:solidFill>
          </a:ln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5B86ED8B-7ACA-4EF5-AE62-A9014D3890B6}"/>
              </a:ext>
            </a:extLst>
          </p:cNvPr>
          <p:cNvSpPr>
            <a:spLocks noGrp="1"/>
          </p:cNvSpPr>
          <p:nvPr/>
        </p:nvSpPr>
        <p:spPr>
          <a:xfrm>
            <a:off x="590550" y="1399222"/>
            <a:ext cx="40005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1">
                <a:solidFill>
                  <a:srgbClr val="005BBB"/>
                </a:solidFill>
              </a:defRPr>
            </a:pPr>
            <a:r>
              <a:rPr sz="900" b="1">
                <a:solidFill>
                  <a:srgbClr val="005BBB"/>
                </a:solidFill>
              </a:rPr>
              <a:t>PACIFIC PEOPLE PARTNERS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0F98C59-C41D-484E-84C3-03850C557F8E}"/>
              </a:ext>
            </a:extLst>
          </p:cNvPr>
          <p:cNvSpPr>
            <a:spLocks noGrp="1"/>
          </p:cNvSpPr>
          <p:nvPr/>
        </p:nvSpPr>
        <p:spPr>
          <a:xfrm>
            <a:off x="590550" y="1675305"/>
            <a:ext cx="7239000" cy="880017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Embodied robotics expands the workforce conversation</a:t>
            </a:r>
          </a:p>
          <a:p>
            <a:pPr algn="l">
              <a:defRPr sz="2016" b="1">
                <a:solidFill>
                  <a:srgbClr val="061B3A"/>
                </a:solidFill>
              </a:defRPr>
            </a:pPr>
            <a:r>
              <a:rPr sz="2016" b="1">
                <a:solidFill>
                  <a:srgbClr val="061B3A"/>
                </a:solidFill>
              </a:rPr>
              <a:t>具身机器人扩展劳动力方案边界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081CB4-EEAC-49C5-B4EA-BE1369DDFDB7}"/>
              </a:ext>
            </a:extLst>
          </p:cNvPr>
          <p:cNvSpPr>
            <a:spLocks noGrp="1"/>
          </p:cNvSpPr>
          <p:nvPr/>
        </p:nvSpPr>
        <p:spPr>
          <a:xfrm>
            <a:off x="590550" y="2615715"/>
            <a:ext cx="1104900" cy="34510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CA977D-BB23-4E93-994A-0A7B8C27E362}"/>
              </a:ext>
            </a:extLst>
          </p:cNvPr>
          <p:cNvSpPr>
            <a:spLocks noGrp="1"/>
          </p:cNvSpPr>
          <p:nvPr/>
        </p:nvSpPr>
        <p:spPr>
          <a:xfrm>
            <a:off x="590550" y="11553923"/>
            <a:ext cx="1714500" cy="17255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75387E-1310-4A97-849B-31FD19FE374A}"/>
              </a:ext>
            </a:extLst>
          </p:cNvPr>
          <p:cNvSpPr>
            <a:spLocks noGrp="1"/>
          </p:cNvSpPr>
          <p:nvPr/>
        </p:nvSpPr>
        <p:spPr>
          <a:xfrm>
            <a:off x="2352675" y="11553923"/>
            <a:ext cx="762000" cy="17255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9B7C04-1DAE-4F93-BCCC-AB7ABF16FA49}"/>
              </a:ext>
            </a:extLst>
          </p:cNvPr>
          <p:cNvSpPr>
            <a:spLocks noGrp="1"/>
          </p:cNvSpPr>
          <p:nvPr/>
        </p:nvSpPr>
        <p:spPr>
          <a:xfrm>
            <a:off x="3162300" y="11553923"/>
            <a:ext cx="1238250" cy="17255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DFB7A9-BCDB-4D8B-B10D-6E585CDE769C}"/>
              </a:ext>
            </a:extLst>
          </p:cNvPr>
          <p:cNvSpPr>
            <a:spLocks noGrp="1"/>
          </p:cNvSpPr>
          <p:nvPr/>
        </p:nvSpPr>
        <p:spPr>
          <a:xfrm>
            <a:off x="590550" y="11666082"/>
            <a:ext cx="49530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6B7A90"/>
                </a:solidFill>
              </a:defRPr>
            </a:pPr>
            <a:r>
              <a:rPr sz="900" b="0">
                <a:solidFill>
                  <a:srgbClr val="6B7A90"/>
                </a:solidFill>
              </a:rPr>
              <a:t>People First. Purpose Driven. Parity Always.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01778B-9582-44ED-BB69-1CF958CB9174}"/>
              </a:ext>
            </a:extLst>
          </p:cNvPr>
          <p:cNvSpPr>
            <a:spLocks noGrp="1"/>
          </p:cNvSpPr>
          <p:nvPr/>
        </p:nvSpPr>
        <p:spPr>
          <a:xfrm>
            <a:off x="7524750" y="11640200"/>
            <a:ext cx="457200" cy="189808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r">
              <a:defRPr sz="1008" b="1">
                <a:solidFill>
                  <a:srgbClr val="6B7A90"/>
                </a:solidFill>
              </a:defRPr>
            </a:pPr>
            <a:r>
              <a:rPr sz="800">
                <a:solidFill>
                  <a:srgbClr val="061B3A"/>
                </a:solidFill>
                <a:latin typeface="Aptos"/>
              </a:rPr>
              <a:t>09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F4BD865-4892-4F7F-8D9E-7BAA4A820E1B}"/>
              </a:ext>
            </a:extLst>
          </p:cNvPr>
          <p:cNvSpPr>
            <a:spLocks noGrp="1"/>
          </p:cNvSpPr>
          <p:nvPr/>
        </p:nvSpPr>
        <p:spPr>
          <a:xfrm>
            <a:off x="590550" y="2805523"/>
            <a:ext cx="7200900" cy="1035314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224" b="1">
                <a:solidFill>
                  <a:srgbClr val="061B3A"/>
                </a:solidFill>
              </a:defRPr>
            </a:pPr>
            <a:r>
              <a:rPr sz="1224" b="1">
                <a:solidFill>
                  <a:srgbClr val="061B3A"/>
                </a:solidFill>
              </a:rPr>
              <a:t>PPP treats robotics as a workforce design issue, not only an equipment purchase. The goal is a human-robot operating model that improves productivity while keeping people at the center.</a:t>
            </a:r>
          </a:p>
          <a:p>
            <a:pPr algn="l">
              <a:defRPr sz="1224" b="1">
                <a:solidFill>
                  <a:srgbClr val="061B3A"/>
                </a:solidFill>
              </a:defRPr>
            </a:pPr>
            <a:r>
              <a:rPr sz="1224" b="1">
                <a:solidFill>
                  <a:srgbClr val="061B3A"/>
                </a:solidFill>
              </a:rPr>
              <a:t>PPP把机器人视为劳动力设计问题，而不只是设备采购问题。目标是建立以人为中心、提升效率的人机协同运营模式。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FDCDAA9-A82B-4B74-A837-6ABD7D4F9D89}"/>
              </a:ext>
            </a:extLst>
          </p:cNvPr>
          <p:cNvSpPr>
            <a:spLocks noGrp="1"/>
          </p:cNvSpPr>
          <p:nvPr/>
        </p:nvSpPr>
        <p:spPr>
          <a:xfrm>
            <a:off x="590550" y="4116920"/>
            <a:ext cx="3476625" cy="1518460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0C5C00-CE6F-4879-A77E-920198B30D26}"/>
              </a:ext>
            </a:extLst>
          </p:cNvPr>
          <p:cNvSpPr>
            <a:spLocks noGrp="1"/>
          </p:cNvSpPr>
          <p:nvPr/>
        </p:nvSpPr>
        <p:spPr>
          <a:xfrm>
            <a:off x="800100" y="4280845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6E8097-ADEF-4D27-B809-E3D5646877C5}"/>
              </a:ext>
            </a:extLst>
          </p:cNvPr>
          <p:cNvSpPr>
            <a:spLocks noGrp="1"/>
          </p:cNvSpPr>
          <p:nvPr/>
        </p:nvSpPr>
        <p:spPr>
          <a:xfrm>
            <a:off x="800100" y="4418887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Workforce planning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劳动力规划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BACA80D-60A1-4D67-867D-9E3B73D9C9B1}"/>
              </a:ext>
            </a:extLst>
          </p:cNvPr>
          <p:cNvSpPr>
            <a:spLocks noGrp="1"/>
          </p:cNvSpPr>
          <p:nvPr/>
        </p:nvSpPr>
        <p:spPr>
          <a:xfrm>
            <a:off x="800100" y="4850267"/>
            <a:ext cx="3057525" cy="64707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Map tasks, shifts and headcount before robotics deployment.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部署前梳理任务、班次和人员变化。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A83AFF1-4BA1-47C7-9C6A-4F5858B4C500}"/>
              </a:ext>
            </a:extLst>
          </p:cNvPr>
          <p:cNvSpPr>
            <a:spLocks noGrp="1"/>
          </p:cNvSpPr>
          <p:nvPr/>
        </p:nvSpPr>
        <p:spPr>
          <a:xfrm>
            <a:off x="4505325" y="4116920"/>
            <a:ext cx="3476625" cy="1518460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263D9C2-8DEE-4E62-86DA-DF48EBCC3DA6}"/>
              </a:ext>
            </a:extLst>
          </p:cNvPr>
          <p:cNvSpPr>
            <a:spLocks noGrp="1"/>
          </p:cNvSpPr>
          <p:nvPr/>
        </p:nvSpPr>
        <p:spPr>
          <a:xfrm>
            <a:off x="4714875" y="4280845"/>
            <a:ext cx="552450" cy="25883"/>
          </a:xfrm>
          <a:prstGeom prst="rect">
            <a:avLst/>
          </a:prstGeom>
          <a:solidFill>
            <a:srgbClr val="061B3A"/>
          </a:solidFill>
          <a:ln w="0">
            <a:solidFill>
              <a:srgbClr val="061B3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42B728-C8EC-44E7-986F-6589A8E4F7FC}"/>
              </a:ext>
            </a:extLst>
          </p:cNvPr>
          <p:cNvSpPr>
            <a:spLocks noGrp="1"/>
          </p:cNvSpPr>
          <p:nvPr/>
        </p:nvSpPr>
        <p:spPr>
          <a:xfrm>
            <a:off x="4714875" y="4418887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Human-robot workflow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人机协同流程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FF6040B-76CF-4341-8E24-6BB50D29845A}"/>
              </a:ext>
            </a:extLst>
          </p:cNvPr>
          <p:cNvSpPr>
            <a:spLocks noGrp="1"/>
          </p:cNvSpPr>
          <p:nvPr/>
        </p:nvSpPr>
        <p:spPr>
          <a:xfrm>
            <a:off x="4714875" y="4850267"/>
            <a:ext cx="3057525" cy="64707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Define roles, handoffs, safety routines and supervisor checkpoints.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明确岗位、交接、安全流程和主管检查点。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80E4E11-9DDF-4700-AE5F-49273416FAE7}"/>
              </a:ext>
            </a:extLst>
          </p:cNvPr>
          <p:cNvSpPr>
            <a:spLocks noGrp="1"/>
          </p:cNvSpPr>
          <p:nvPr/>
        </p:nvSpPr>
        <p:spPr>
          <a:xfrm>
            <a:off x="590550" y="5980485"/>
            <a:ext cx="3476625" cy="1518460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745A658-8608-4E12-96B8-572A9D270FA9}"/>
              </a:ext>
            </a:extLst>
          </p:cNvPr>
          <p:cNvSpPr>
            <a:spLocks noGrp="1"/>
          </p:cNvSpPr>
          <p:nvPr/>
        </p:nvSpPr>
        <p:spPr>
          <a:xfrm>
            <a:off x="800100" y="6144409"/>
            <a:ext cx="552450" cy="25883"/>
          </a:xfrm>
          <a:prstGeom prst="rect">
            <a:avLst/>
          </a:prstGeom>
          <a:solidFill>
            <a:srgbClr val="C8102E"/>
          </a:solidFill>
          <a:ln w="0">
            <a:solidFill>
              <a:srgbClr val="C8102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924E21-BCD4-434F-9DCF-1CCB55F86DBE}"/>
              </a:ext>
            </a:extLst>
          </p:cNvPr>
          <p:cNvSpPr>
            <a:spLocks noGrp="1"/>
          </p:cNvSpPr>
          <p:nvPr/>
        </p:nvSpPr>
        <p:spPr>
          <a:xfrm>
            <a:off x="800100" y="6282451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Operator staffing and training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操作员配置与培训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C144145-14E8-4908-A57B-9744A28B3A6D}"/>
              </a:ext>
            </a:extLst>
          </p:cNvPr>
          <p:cNvSpPr>
            <a:spLocks noGrp="1"/>
          </p:cNvSpPr>
          <p:nvPr/>
        </p:nvSpPr>
        <p:spPr>
          <a:xfrm>
            <a:off x="800100" y="6713832"/>
            <a:ext cx="3057525" cy="64707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Recruit or assign operators, trainers and maintenance coordinators.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招聘或配置操作员、培训员和维护协调角色。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FD3777A-0D55-4855-B488-0F8F9D0EE212}"/>
              </a:ext>
            </a:extLst>
          </p:cNvPr>
          <p:cNvSpPr>
            <a:spLocks noGrp="1"/>
          </p:cNvSpPr>
          <p:nvPr/>
        </p:nvSpPr>
        <p:spPr>
          <a:xfrm>
            <a:off x="4505325" y="5980485"/>
            <a:ext cx="3476625" cy="1518460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9525">
            <a:solidFill>
              <a:srgbClr val="D5E1EE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0440E48-EA28-469D-8051-8A246BFD9B69}"/>
              </a:ext>
            </a:extLst>
          </p:cNvPr>
          <p:cNvSpPr>
            <a:spLocks noGrp="1"/>
          </p:cNvSpPr>
          <p:nvPr/>
        </p:nvSpPr>
        <p:spPr>
          <a:xfrm>
            <a:off x="4714875" y="6144409"/>
            <a:ext cx="552450" cy="25883"/>
          </a:xfrm>
          <a:prstGeom prst="rect">
            <a:avLst/>
          </a:prstGeom>
          <a:solidFill>
            <a:srgbClr val="005BBB"/>
          </a:solidFill>
          <a:ln w="0">
            <a:solidFill>
              <a:srgbClr val="005BBB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36DBB18-8BC9-483A-95B9-49C8C67E7566}"/>
              </a:ext>
            </a:extLst>
          </p:cNvPr>
          <p:cNvSpPr>
            <a:spLocks noGrp="1"/>
          </p:cNvSpPr>
          <p:nvPr/>
        </p:nvSpPr>
        <p:spPr>
          <a:xfrm>
            <a:off x="4714875" y="6282451"/>
            <a:ext cx="3057525" cy="388243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Deployment coordination</a:t>
            </a:r>
          </a:p>
          <a:p>
            <a:pPr algn="l">
              <a:defRPr sz="1080" b="1">
                <a:solidFill>
                  <a:srgbClr val="061B3A"/>
                </a:solidFill>
              </a:defRPr>
            </a:pPr>
            <a:r>
              <a:rPr sz="1080" b="1">
                <a:solidFill>
                  <a:srgbClr val="061B3A"/>
                </a:solidFill>
              </a:rPr>
              <a:t>部署协调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EB8BFE0-E835-4770-AE0A-566F1357DB1E}"/>
              </a:ext>
            </a:extLst>
          </p:cNvPr>
          <p:cNvSpPr>
            <a:spLocks noGrp="1"/>
          </p:cNvSpPr>
          <p:nvPr/>
        </p:nvSpPr>
        <p:spPr>
          <a:xfrm>
            <a:off x="4714875" y="6713832"/>
            <a:ext cx="3057525" cy="647071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/>
          <a:lstStyle/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Support change management, on-site adoption and productivity reports.</a:t>
            </a:r>
          </a:p>
          <a:p>
            <a:pPr algn="l">
              <a:defRPr sz="900" b="0">
                <a:solidFill>
                  <a:srgbClr val="34445C"/>
                </a:solidFill>
              </a:defRPr>
            </a:pPr>
            <a:r>
              <a:rPr sz="900" b="0">
                <a:solidFill>
                  <a:srgbClr val="34445C"/>
                </a:solidFill>
              </a:rPr>
              <a:t>支持变革管理、现场导入与效率报告。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204" y="1012608"/>
            <a:ext cx="749808" cy="5323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56626" y="8106501"/>
            <a:ext cx="7459247" cy="14189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590551" y="10559924"/>
            <a:ext cx="1417320" cy="164592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30623134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1922</Words>
  <Application>Microsoft Office PowerPoint</Application>
  <DocSecurity>0</DocSecurity>
  <PresentationFormat>自定义</PresentationFormat>
  <Paragraphs>320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Aptos</vt:lpstr>
      <vt:lpstr>Calibri</vt:lpstr>
      <vt:lpstr>ChatGPT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frank feng</cp:lastModifiedBy>
  <cp:revision>2</cp:revision>
  <dcterms:created xsi:type="dcterms:W3CDTF">2026-07-02T09:02:55Z</dcterms:created>
  <dcterms:modified xsi:type="dcterms:W3CDTF">2026-07-02T11:20:01Z</dcterms:modified>
</cp:coreProperties>
</file>